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21" r:id="rId2"/>
    <p:sldId id="284" r:id="rId3"/>
    <p:sldId id="322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13" r:id="rId13"/>
    <p:sldId id="309" r:id="rId14"/>
    <p:sldId id="312" r:id="rId15"/>
    <p:sldId id="310" r:id="rId16"/>
    <p:sldId id="341" r:id="rId17"/>
    <p:sldId id="315" r:id="rId18"/>
    <p:sldId id="318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Byoung Gyu" initials="LBG" lastIdx="1" clrIdx="0">
    <p:extLst>
      <p:ext uri="{19B8F6BF-5375-455C-9EA6-DF929625EA0E}">
        <p15:presenceInfo xmlns:p15="http://schemas.microsoft.com/office/powerpoint/2012/main" userId="5723232cca0034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FCF"/>
    <a:srgbClr val="5780C9"/>
    <a:srgbClr val="75A0FF"/>
    <a:srgbClr val="7D9CD5"/>
    <a:srgbClr val="296BFF"/>
    <a:srgbClr val="7EDDEA"/>
    <a:srgbClr val="8ABDDD"/>
    <a:srgbClr val="1146BC"/>
    <a:srgbClr val="20B5C7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6056" autoAdjust="0"/>
  </p:normalViewPr>
  <p:slideViewPr>
    <p:cSldViewPr snapToGrid="0">
      <p:cViewPr varScale="1">
        <p:scale>
          <a:sx n="90" d="100"/>
          <a:sy n="90" d="100"/>
        </p:scale>
        <p:origin x="96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2D3FC-9736-4663-B9BF-56AC071FF377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ED793-781E-4728-B326-9BC3ACA20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7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ED793-781E-4728-B326-9BC3ACA207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3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ED793-781E-4728-B326-9BC3ACA207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168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ED793-781E-4728-B326-9BC3ACA207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66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ED793-781E-4728-B326-9BC3ACA207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611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ED793-781E-4728-B326-9BC3ACA207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925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ED793-781E-4728-B326-9BC3ACA207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81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ED793-781E-4728-B326-9BC3ACA207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67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ED793-781E-4728-B326-9BC3ACA207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9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ED793-781E-4728-B326-9BC3ACA207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85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27462-41D3-458C-9CEB-55CAC5B6F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9CC6D2-E3B4-44B2-8FB3-CCF25BDAB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4071D-BD67-4957-A015-9D408763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F948-E1A6-452E-8868-352C4109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5E604-654F-489D-A0B1-DB339E81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>
            <a:extLst>
              <a:ext uri="{FF2B5EF4-FFF2-40B4-BE49-F238E27FC236}">
                <a16:creationId xmlns:a16="http://schemas.microsoft.com/office/drawing/2014/main" id="{56A3D73A-2DC3-405A-A149-422FA5756ADF}"/>
              </a:ext>
            </a:extLst>
          </p:cNvPr>
          <p:cNvSpPr/>
          <p:nvPr/>
        </p:nvSpPr>
        <p:spPr>
          <a:xfrm>
            <a:off x="194872" y="206832"/>
            <a:ext cx="11802256" cy="6444336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chemeClr val="accent1">
                  <a:lumMod val="45000"/>
                  <a:lumOff val="55000"/>
                </a:schemeClr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1400743"/>
            <a:ext cx="292018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4F85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50483"/>
            <a:ext cx="11248103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4F85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320981" y="4438915"/>
            <a:ext cx="287102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4F85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286001" y="1002892"/>
            <a:ext cx="0" cy="1474837"/>
          </a:xfrm>
          <a:prstGeom prst="line">
            <a:avLst/>
          </a:prstGeom>
          <a:ln w="50800">
            <a:gradFill flip="none" rotWithShape="1">
              <a:gsLst>
                <a:gs pos="0">
                  <a:srgbClr val="4F85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9881420" y="2698955"/>
            <a:ext cx="0" cy="2308123"/>
          </a:xfrm>
          <a:prstGeom prst="line">
            <a:avLst/>
          </a:prstGeom>
          <a:ln w="50800">
            <a:gradFill flip="none" rotWithShape="1">
              <a:gsLst>
                <a:gs pos="0">
                  <a:srgbClr val="4F85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6A0C269-47D2-4C2D-BD06-7772B9F65959}"/>
              </a:ext>
            </a:extLst>
          </p:cNvPr>
          <p:cNvCxnSpPr>
            <a:cxnSpLocks/>
          </p:cNvCxnSpPr>
          <p:nvPr/>
        </p:nvCxnSpPr>
        <p:spPr>
          <a:xfrm>
            <a:off x="3248401" y="4002716"/>
            <a:ext cx="2016773" cy="0"/>
          </a:xfrm>
          <a:prstGeom prst="line">
            <a:avLst/>
          </a:prstGeom>
          <a:ln w="6350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EAF71B-5B99-4D5A-9317-0C45FF00B6F9}"/>
              </a:ext>
            </a:extLst>
          </p:cNvPr>
          <p:cNvSpPr/>
          <p:nvPr/>
        </p:nvSpPr>
        <p:spPr>
          <a:xfrm>
            <a:off x="3248401" y="2698955"/>
            <a:ext cx="56951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/>
              <a:t>리뷰 내용 기반</a:t>
            </a:r>
            <a:r>
              <a:rPr lang="en-US" altLang="ko-KR" sz="2500" b="1" dirty="0"/>
              <a:t>,</a:t>
            </a:r>
            <a:r>
              <a:rPr lang="ko-KR" altLang="en-US" sz="2500" b="1" dirty="0"/>
              <a:t> 인공지능 분석을 통한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영화 추천 서비스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E49435-0099-4410-9CF9-D4B529368E8B}"/>
              </a:ext>
            </a:extLst>
          </p:cNvPr>
          <p:cNvCxnSpPr>
            <a:cxnSpLocks/>
          </p:cNvCxnSpPr>
          <p:nvPr/>
        </p:nvCxnSpPr>
        <p:spPr>
          <a:xfrm>
            <a:off x="3248401" y="2264101"/>
            <a:ext cx="5695197" cy="0"/>
          </a:xfrm>
          <a:prstGeom prst="line">
            <a:avLst/>
          </a:prstGeom>
          <a:ln w="6350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047C33-5E5E-4856-905F-2A6A53409A94}"/>
              </a:ext>
            </a:extLst>
          </p:cNvPr>
          <p:cNvSpPr txBox="1"/>
          <p:nvPr/>
        </p:nvSpPr>
        <p:spPr>
          <a:xfrm>
            <a:off x="5388799" y="3818050"/>
            <a:ext cx="14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Take a Look</a:t>
            </a:r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F2D3766-95C2-4744-82C2-12BDA8B7EB36}"/>
              </a:ext>
            </a:extLst>
          </p:cNvPr>
          <p:cNvCxnSpPr>
            <a:cxnSpLocks/>
          </p:cNvCxnSpPr>
          <p:nvPr/>
        </p:nvCxnSpPr>
        <p:spPr>
          <a:xfrm>
            <a:off x="6926825" y="4002716"/>
            <a:ext cx="2016773" cy="0"/>
          </a:xfrm>
          <a:prstGeom prst="line">
            <a:avLst/>
          </a:prstGeom>
          <a:ln w="6350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24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태그 분류 과정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DEBE2B-D8BD-450E-9759-A2F2DBED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2" y="3233015"/>
            <a:ext cx="1946514" cy="1019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1696A4-792B-4ED9-8EEB-86ECE491F5A7}"/>
              </a:ext>
            </a:extLst>
          </p:cNvPr>
          <p:cNvSpPr txBox="1"/>
          <p:nvPr/>
        </p:nvSpPr>
        <p:spPr>
          <a:xfrm>
            <a:off x="5285046" y="2092630"/>
            <a:ext cx="177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인공지능 분석</a:t>
            </a:r>
            <a:endParaRPr lang="en-US" altLang="ko-KR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4CDB62E-AAA6-417A-8742-61550F0C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6" y="4741344"/>
            <a:ext cx="1946513" cy="9823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D764E8-09FC-46C6-A503-0C40FC3D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18" y="1724686"/>
            <a:ext cx="1118746" cy="1019101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852B710-DE9B-4D29-9D06-35793E35B41A}"/>
              </a:ext>
            </a:extLst>
          </p:cNvPr>
          <p:cNvSpPr/>
          <p:nvPr/>
        </p:nvSpPr>
        <p:spPr>
          <a:xfrm rot="16200000">
            <a:off x="4023824" y="3156320"/>
            <a:ext cx="868898" cy="765817"/>
          </a:xfrm>
          <a:prstGeom prst="downArrow">
            <a:avLst/>
          </a:prstGeom>
          <a:solidFill>
            <a:srgbClr val="4472C4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Related image">
            <a:extLst>
              <a:ext uri="{FF2B5EF4-FFF2-40B4-BE49-F238E27FC236}">
                <a16:creationId xmlns:a16="http://schemas.microsoft.com/office/drawing/2014/main" id="{3364EFA5-F3FE-4C8D-A8B9-FF58F9BF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15" y="2743818"/>
            <a:ext cx="1549052" cy="154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23653B-A12D-40C8-B27D-284F9B25241A}"/>
              </a:ext>
            </a:extLst>
          </p:cNvPr>
          <p:cNvSpPr txBox="1"/>
          <p:nvPr/>
        </p:nvSpPr>
        <p:spPr>
          <a:xfrm>
            <a:off x="3590962" y="4122213"/>
            <a:ext cx="1725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영화별</a:t>
            </a:r>
            <a:endParaRPr lang="en-US" altLang="ko-KR" dirty="0"/>
          </a:p>
          <a:p>
            <a:pPr algn="ctr"/>
            <a:r>
              <a:rPr lang="ko-KR" altLang="en-US" dirty="0"/>
              <a:t>리뷰내용 추출</a:t>
            </a:r>
            <a:endParaRPr lang="en-US" altLang="ko-KR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F4AC1A3-B075-4B68-98C3-25FF808EE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836" y="1906868"/>
            <a:ext cx="2079895" cy="2985495"/>
          </a:xfrm>
          <a:prstGeom prst="rect">
            <a:avLst/>
          </a:prstGeom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176B73AB-B1FB-44D3-A367-039B31D37A21}"/>
              </a:ext>
            </a:extLst>
          </p:cNvPr>
          <p:cNvSpPr/>
          <p:nvPr/>
        </p:nvSpPr>
        <p:spPr>
          <a:xfrm rot="16200000">
            <a:off x="7529082" y="3156320"/>
            <a:ext cx="868898" cy="765817"/>
          </a:xfrm>
          <a:prstGeom prst="downArrow">
            <a:avLst/>
          </a:prstGeom>
          <a:solidFill>
            <a:srgbClr val="4472C4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D01458-0C93-4389-87DD-BC62C0DB6FAD}"/>
              </a:ext>
            </a:extLst>
          </p:cNvPr>
          <p:cNvSpPr txBox="1"/>
          <p:nvPr/>
        </p:nvSpPr>
        <p:spPr>
          <a:xfrm>
            <a:off x="7095363" y="4344151"/>
            <a:ext cx="17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 결과 저장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ABA139-BE59-4073-B4DC-CEF6FEB26E4B}"/>
              </a:ext>
            </a:extLst>
          </p:cNvPr>
          <p:cNvSpPr txBox="1"/>
          <p:nvPr/>
        </p:nvSpPr>
        <p:spPr>
          <a:xfrm>
            <a:off x="8623070" y="5030074"/>
            <a:ext cx="310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Arial Black" panose="020B0A04020102020204" pitchFamily="34" charset="0"/>
              </a:rPr>
              <a:t>Tag</a:t>
            </a:r>
            <a:r>
              <a:rPr lang="en-US" altLang="ko-KR" dirty="0">
                <a:solidFill>
                  <a:srgbClr val="4472C4"/>
                </a:solidFill>
              </a:rPr>
              <a:t> : </a:t>
            </a:r>
            <a:r>
              <a:rPr lang="ko-KR" altLang="en-US" dirty="0">
                <a:solidFill>
                  <a:srgbClr val="4472C4"/>
                </a:solidFill>
              </a:rPr>
              <a:t>어두움</a:t>
            </a:r>
            <a:r>
              <a:rPr lang="en-US" altLang="ko-KR" dirty="0">
                <a:solidFill>
                  <a:srgbClr val="4472C4"/>
                </a:solidFill>
              </a:rPr>
              <a:t>, </a:t>
            </a:r>
            <a:r>
              <a:rPr lang="ko-KR" altLang="en-US" dirty="0">
                <a:solidFill>
                  <a:srgbClr val="4472C4"/>
                </a:solidFill>
              </a:rPr>
              <a:t>잔인함</a:t>
            </a:r>
            <a:r>
              <a:rPr lang="en-US" altLang="ko-KR" dirty="0">
                <a:solidFill>
                  <a:srgbClr val="4472C4"/>
                </a:solidFill>
              </a:rPr>
              <a:t>[</a:t>
            </a:r>
            <a:r>
              <a:rPr lang="ko-KR" altLang="en-US" dirty="0">
                <a:solidFill>
                  <a:srgbClr val="4472C4"/>
                </a:solidFill>
              </a:rPr>
              <a:t>고어</a:t>
            </a:r>
            <a:r>
              <a:rPr lang="en-US" altLang="ko-KR" dirty="0">
                <a:solidFill>
                  <a:srgbClr val="4472C4"/>
                </a:solidFill>
              </a:rPr>
              <a:t>],</a:t>
            </a:r>
            <a:r>
              <a:rPr lang="ko-KR" altLang="en-US" b="1" dirty="0">
                <a:solidFill>
                  <a:srgbClr val="4472C4"/>
                </a:solidFill>
              </a:rPr>
              <a:t>언급된 영화 </a:t>
            </a:r>
            <a:r>
              <a:rPr lang="en-US" altLang="ko-KR" dirty="0">
                <a:solidFill>
                  <a:srgbClr val="4472C4"/>
                </a:solidFill>
              </a:rPr>
              <a:t>: </a:t>
            </a:r>
            <a:r>
              <a:rPr lang="ko-KR" altLang="en-US" dirty="0" err="1">
                <a:solidFill>
                  <a:srgbClr val="4472C4"/>
                </a:solidFill>
              </a:rPr>
              <a:t>레옹</a:t>
            </a:r>
            <a:r>
              <a:rPr lang="en-US" altLang="ko-KR" dirty="0">
                <a:solidFill>
                  <a:srgbClr val="4472C4"/>
                </a:solidFill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ABB943-C703-4E9C-9F87-54F68E358E93}"/>
              </a:ext>
            </a:extLst>
          </p:cNvPr>
          <p:cNvSpPr txBox="1"/>
          <p:nvPr/>
        </p:nvSpPr>
        <p:spPr>
          <a:xfrm>
            <a:off x="9131836" y="1432491"/>
            <a:ext cx="2079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r>
              <a:rPr lang="ko-KR" altLang="en-US" sz="2000" b="1" dirty="0">
                <a:solidFill>
                  <a:schemeClr val="accent1"/>
                </a:solidFill>
              </a:rPr>
              <a:t>차적 태그 분류</a:t>
            </a:r>
            <a:endParaRPr lang="en-US" altLang="ko-KR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5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스토리보드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6EDECF-037E-42E6-BB64-DF80E303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3" y="1231487"/>
            <a:ext cx="2814460" cy="49730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F1143A-C8D6-4460-BDCB-E7DAD19E5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09" y="1221329"/>
            <a:ext cx="2834764" cy="50088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4DFA87-C895-42DA-AA12-9A8FEEFAE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099" y="1231487"/>
            <a:ext cx="2914706" cy="50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056AD2E-5496-4BB9-9604-B57552153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463235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A82D9F-1CE0-44B0-A027-6B2A170F2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64" y="0"/>
            <a:ext cx="2463236" cy="68580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7C0643-8076-4A8E-8B1A-DACE81DE58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" b="5323"/>
          <a:stretch/>
        </p:blipFill>
        <p:spPr>
          <a:xfrm>
            <a:off x="834887" y="-1"/>
            <a:ext cx="105222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8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4E5382-2A3A-4B59-BC3D-D6AD100DF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3444" b="49544"/>
          <a:stretch/>
        </p:blipFill>
        <p:spPr>
          <a:xfrm>
            <a:off x="8040010" y="2841603"/>
            <a:ext cx="4151989" cy="4016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9D5243-6DF9-4687-8D2B-771A18C0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46" y="382462"/>
            <a:ext cx="7936934" cy="59500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795CAB8-520A-4CA0-A04B-E265486FC082}"/>
              </a:ext>
            </a:extLst>
          </p:cNvPr>
          <p:cNvGrpSpPr/>
          <p:nvPr/>
        </p:nvGrpSpPr>
        <p:grpSpPr>
          <a:xfrm>
            <a:off x="4588320" y="0"/>
            <a:ext cx="7603680" cy="3909060"/>
            <a:chOff x="4588320" y="0"/>
            <a:chExt cx="7603680" cy="39090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CB04051-5859-44F2-AE02-F1FCE9A76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55443" r="41295"/>
            <a:stretch/>
          </p:blipFill>
          <p:spPr>
            <a:xfrm>
              <a:off x="4588320" y="0"/>
              <a:ext cx="7116657" cy="39090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171E883-4518-4550-85E4-956E894F5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35851"/>
            <a:stretch/>
          </p:blipFill>
          <p:spPr>
            <a:xfrm>
              <a:off x="11678354" y="2730500"/>
              <a:ext cx="513646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2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680BB5-D279-4047-B6E7-1887F451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5" t="-221" r="12721" b="221"/>
          <a:stretch/>
        </p:blipFill>
        <p:spPr>
          <a:xfrm>
            <a:off x="-56045" y="355367"/>
            <a:ext cx="10794929" cy="61472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1FA065-1E55-495B-9B5A-DD54190CC0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" r="3593"/>
          <a:stretch/>
        </p:blipFill>
        <p:spPr>
          <a:xfrm>
            <a:off x="999459" y="11469"/>
            <a:ext cx="9920178" cy="68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2AAD05-95C0-463D-99AF-C211BEB39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741" b="90185" l="9309" r="89894">
                        <a14:foregroundMark x1="40957" y1="12593" x2="41489" y2="75185"/>
                        <a14:foregroundMark x1="41489" y1="75185" x2="39628" y2="82037"/>
                        <a14:foregroundMark x1="39628" y1="82037" x2="34043" y2="87593"/>
                        <a14:foregroundMark x1="34043" y1="87593" x2="34043" y2="87593"/>
                        <a14:foregroundMark x1="26330" y1="12037" x2="38564" y2="11852"/>
                        <a14:foregroundMark x1="38564" y1="11852" x2="61968" y2="11852"/>
                        <a14:foregroundMark x1="61968" y1="11852" x2="77660" y2="11296"/>
                        <a14:foregroundMark x1="22872" y1="12963" x2="24468" y2="18333"/>
                        <a14:foregroundMark x1="73138" y1="10741" x2="76596" y2="23333"/>
                        <a14:foregroundMark x1="38298" y1="86481" x2="47606" y2="85926"/>
                        <a14:foregroundMark x1="47606" y1="85926" x2="69947" y2="85926"/>
                        <a14:foregroundMark x1="71427" y1="89758" x2="74959" y2="89797"/>
                        <a14:foregroundMark x1="33161" y1="89332" x2="54300" y2="89567"/>
                        <a14:foregroundMark x1="84840" y1="88519" x2="84963" y2="88639"/>
                        <a14:foregroundMark x1="54541" y1="89835" x2="37500" y2="89444"/>
                        <a14:foregroundMark x1="37500" y1="89444" x2="33572" y2="89786"/>
                        <a14:backgroundMark x1="67287" y1="92407" x2="87500" y2="92778"/>
                        <a14:backgroundMark x1="87500" y1="92778" x2="92819" y2="91667"/>
                        <a14:backgroundMark x1="88564" y1="91296" x2="76330" y2="91296"/>
                        <a14:backgroundMark x1="73138" y1="91667" x2="55851" y2="91296"/>
                        <a14:backgroundMark x1="35106" y1="91481" x2="18351" y2="91296"/>
                        <a14:backgroundMark x1="16223" y1="50370" x2="15691" y2="55926"/>
                        <a14:backgroundMark x1="17553" y1="51667" x2="17553" y2="53519"/>
                        <a14:backgroundMark x1="17819" y1="50185" x2="18617" y2="53333"/>
                        <a14:backgroundMark x1="19149" y1="50741" x2="18883" y2="52778"/>
                      </a14:backgroundRemoval>
                    </a14:imgEffect>
                  </a14:imgLayer>
                </a14:imgProps>
              </a:ext>
            </a:extLst>
          </a:blip>
          <a:srcRect t="3848" b="3848"/>
          <a:stretch/>
        </p:blipFill>
        <p:spPr>
          <a:xfrm>
            <a:off x="3509291" y="1"/>
            <a:ext cx="5173417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0C7BE6-187D-428C-BA55-1B9D0D9CE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04"/>
          <a:stretch/>
        </p:blipFill>
        <p:spPr>
          <a:xfrm>
            <a:off x="0" y="3162276"/>
            <a:ext cx="4503546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4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680BB5-D279-4047-B6E7-1887F451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5" t="-221" r="12721" b="221"/>
          <a:stretch/>
        </p:blipFill>
        <p:spPr>
          <a:xfrm>
            <a:off x="-56045" y="355367"/>
            <a:ext cx="10794929" cy="61472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1FA065-1E55-495B-9B5A-DD54190CC0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" r="3593"/>
          <a:stretch/>
        </p:blipFill>
        <p:spPr>
          <a:xfrm>
            <a:off x="999459" y="11469"/>
            <a:ext cx="9920178" cy="68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2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320638-0AB3-43DD-B619-D71C386C8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43" t="9279" r="9663" b="8749"/>
          <a:stretch/>
        </p:blipFill>
        <p:spPr>
          <a:xfrm>
            <a:off x="0" y="-899885"/>
            <a:ext cx="12192000" cy="77578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62B889-3064-44D0-9682-99288344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783" y="228368"/>
            <a:ext cx="5004365" cy="6502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AA3D8F-6C52-4381-9DF4-EB164DC79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4" y="2991277"/>
            <a:ext cx="4589879" cy="874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E8C9D8-0AC6-43C3-BF38-ACB784B2F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397" y="1134463"/>
            <a:ext cx="1657581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7C0643-8076-4A8E-8B1A-DACE81DE5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b="519"/>
          <a:stretch/>
        </p:blipFill>
        <p:spPr>
          <a:xfrm>
            <a:off x="1225550" y="0"/>
            <a:ext cx="974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1" y="206832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50800">
            <a:gradFill flip="none" rotWithShape="1">
              <a:gsLst>
                <a:gs pos="0">
                  <a:srgbClr val="0039B8"/>
                </a:gs>
                <a:gs pos="50000">
                  <a:srgbClr val="ABC0E4"/>
                </a:gs>
                <a:gs pos="100000">
                  <a:srgbClr val="20B5C7"/>
                </a:gs>
              </a:gsLst>
              <a:lin ang="8100000" scaled="0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730A2-E899-4890-A580-ED6393294A03}"/>
              </a:ext>
            </a:extLst>
          </p:cNvPr>
          <p:cNvSpPr txBox="1"/>
          <p:nvPr/>
        </p:nvSpPr>
        <p:spPr>
          <a:xfrm>
            <a:off x="4357859" y="2665709"/>
            <a:ext cx="3835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1"/>
                </a:solidFill>
              </a:rPr>
              <a:t>3. </a:t>
            </a:r>
            <a:r>
              <a:rPr lang="ko-KR" altLang="en-US" sz="5000" b="1" dirty="0">
                <a:solidFill>
                  <a:schemeClr val="accent1"/>
                </a:solidFill>
              </a:rPr>
              <a:t>시장 분석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88D6C9-ACCB-40C2-A3F9-3447B9F2EA00}"/>
              </a:ext>
            </a:extLst>
          </p:cNvPr>
          <p:cNvCxnSpPr>
            <a:cxnSpLocks/>
          </p:cNvCxnSpPr>
          <p:nvPr/>
        </p:nvCxnSpPr>
        <p:spPr>
          <a:xfrm>
            <a:off x="2050026" y="3676018"/>
            <a:ext cx="8450826" cy="0"/>
          </a:xfrm>
          <a:prstGeom prst="line">
            <a:avLst/>
          </a:prstGeom>
          <a:ln w="6350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12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1" y="206832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50800">
            <a:gradFill flip="none" rotWithShape="1">
              <a:gsLst>
                <a:gs pos="0">
                  <a:srgbClr val="0039B8"/>
                </a:gs>
                <a:gs pos="50000">
                  <a:srgbClr val="ABC0E4"/>
                </a:gs>
                <a:gs pos="100000">
                  <a:srgbClr val="20B5C7"/>
                </a:gs>
              </a:gsLst>
              <a:lin ang="8100000" scaled="0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730A2-E899-4890-A580-ED6393294A03}"/>
              </a:ext>
            </a:extLst>
          </p:cNvPr>
          <p:cNvSpPr txBox="1"/>
          <p:nvPr/>
        </p:nvSpPr>
        <p:spPr>
          <a:xfrm>
            <a:off x="3728773" y="2665709"/>
            <a:ext cx="47344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1"/>
                </a:solidFill>
              </a:rPr>
              <a:t>1. </a:t>
            </a:r>
            <a:r>
              <a:rPr lang="ko-KR" altLang="en-US" sz="5000" b="1" dirty="0">
                <a:solidFill>
                  <a:schemeClr val="accent1"/>
                </a:solidFill>
              </a:rPr>
              <a:t>왜 필요한가</a:t>
            </a:r>
            <a:r>
              <a:rPr lang="en-US" altLang="ko-KR" sz="5000" b="1" dirty="0">
                <a:solidFill>
                  <a:schemeClr val="accent1"/>
                </a:solidFill>
              </a:rPr>
              <a:t>?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88D6C9-ACCB-40C2-A3F9-3447B9F2EA00}"/>
              </a:ext>
            </a:extLst>
          </p:cNvPr>
          <p:cNvCxnSpPr>
            <a:cxnSpLocks/>
          </p:cNvCxnSpPr>
          <p:nvPr/>
        </p:nvCxnSpPr>
        <p:spPr>
          <a:xfrm>
            <a:off x="2050026" y="3676018"/>
            <a:ext cx="8450826" cy="0"/>
          </a:xfrm>
          <a:prstGeom prst="line">
            <a:avLst/>
          </a:prstGeom>
          <a:ln w="6350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스트리밍 시장 규모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7C290D-8ACF-46EF-A920-439BD52FB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5" y="1274528"/>
            <a:ext cx="7750630" cy="50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스트리밍 시장이 갖는 점유율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4F5B1-DC2B-49AD-8A1C-8AB845D9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75" y="1274528"/>
            <a:ext cx="7961250" cy="50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스트리밍 시장이 갖는 점유율</a:t>
            </a:r>
          </a:p>
        </p:txBody>
      </p:sp>
      <p:pic>
        <p:nvPicPr>
          <p:cNvPr id="8" name="Picture 2" descr="Image result for 넷플릭스 OTT 시장 점유율">
            <a:extLst>
              <a:ext uri="{FF2B5EF4-FFF2-40B4-BE49-F238E27FC236}">
                <a16:creationId xmlns:a16="http://schemas.microsoft.com/office/drawing/2014/main" id="{46898DCB-A729-404D-95EE-C4DA8DCF2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/>
          <a:stretch/>
        </p:blipFill>
        <p:spPr bwMode="auto">
          <a:xfrm>
            <a:off x="3485572" y="1698404"/>
            <a:ext cx="5017655" cy="423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DDBDEC-5FD7-46FA-A1AA-4E3600C32E67}"/>
              </a:ext>
            </a:extLst>
          </p:cNvPr>
          <p:cNvSpPr txBox="1"/>
          <p:nvPr/>
        </p:nvSpPr>
        <p:spPr>
          <a:xfrm>
            <a:off x="6720114" y="161636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단위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%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89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1" y="206832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50800">
            <a:gradFill flip="none" rotWithShape="1">
              <a:gsLst>
                <a:gs pos="0">
                  <a:srgbClr val="0039B8"/>
                </a:gs>
                <a:gs pos="50000">
                  <a:srgbClr val="ABC0E4"/>
                </a:gs>
                <a:gs pos="100000">
                  <a:srgbClr val="20B5C7"/>
                </a:gs>
              </a:gsLst>
              <a:lin ang="8100000" scaled="0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730A2-E899-4890-A580-ED6393294A03}"/>
              </a:ext>
            </a:extLst>
          </p:cNvPr>
          <p:cNvSpPr txBox="1"/>
          <p:nvPr/>
        </p:nvSpPr>
        <p:spPr>
          <a:xfrm>
            <a:off x="4357859" y="2665709"/>
            <a:ext cx="3835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1"/>
                </a:solidFill>
              </a:rPr>
              <a:t>4. </a:t>
            </a:r>
            <a:r>
              <a:rPr lang="ko-KR" altLang="en-US" sz="5000" b="1" dirty="0">
                <a:solidFill>
                  <a:schemeClr val="accent1"/>
                </a:solidFill>
              </a:rPr>
              <a:t>수익 모델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88D6C9-ACCB-40C2-A3F9-3447B9F2EA00}"/>
              </a:ext>
            </a:extLst>
          </p:cNvPr>
          <p:cNvCxnSpPr>
            <a:cxnSpLocks/>
          </p:cNvCxnSpPr>
          <p:nvPr/>
        </p:nvCxnSpPr>
        <p:spPr>
          <a:xfrm>
            <a:off x="2050026" y="3676018"/>
            <a:ext cx="8450826" cy="0"/>
          </a:xfrm>
          <a:prstGeom prst="line">
            <a:avLst/>
          </a:prstGeom>
          <a:ln w="6350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수익모델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2D65F-4733-4FD3-86A6-D135ADF6BE4E}"/>
              </a:ext>
            </a:extLst>
          </p:cNvPr>
          <p:cNvSpPr txBox="1"/>
          <p:nvPr/>
        </p:nvSpPr>
        <p:spPr>
          <a:xfrm>
            <a:off x="4342046" y="1497607"/>
            <a:ext cx="5817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소비자가 </a:t>
            </a:r>
            <a:r>
              <a:rPr lang="ko-KR" altLang="en-US" sz="2000" dirty="0" err="1"/>
              <a:t>떼껄룩</a:t>
            </a:r>
            <a:r>
              <a:rPr lang="ko-KR" altLang="en-US" sz="2000" dirty="0"/>
              <a:t> 앱을 통하여 </a:t>
            </a:r>
            <a:r>
              <a:rPr lang="ko-KR" altLang="en-US" sz="2000" dirty="0" err="1"/>
              <a:t>추천받은</a:t>
            </a:r>
            <a:r>
              <a:rPr lang="ko-KR" altLang="en-US" sz="2000" dirty="0"/>
              <a:t> 작품을</a:t>
            </a:r>
            <a:endParaRPr lang="en-US" altLang="ko-KR" sz="2000" dirty="0"/>
          </a:p>
          <a:p>
            <a:r>
              <a:rPr lang="ko-KR" altLang="en-US" sz="2000" dirty="0"/>
              <a:t>연계하여 스트리밍 업체에서 </a:t>
            </a:r>
            <a:r>
              <a:rPr lang="ko-KR" altLang="en-US" sz="2000" dirty="0" err="1"/>
              <a:t>소비하였을때</a:t>
            </a:r>
            <a:endParaRPr lang="en-US" altLang="ko-KR" sz="2000" dirty="0"/>
          </a:p>
          <a:p>
            <a:r>
              <a:rPr lang="ko-KR" altLang="en-US" sz="2000" dirty="0"/>
              <a:t>해당 업체에게</a:t>
            </a:r>
            <a:r>
              <a:rPr lang="en-US" altLang="ko-KR" sz="2000" dirty="0"/>
              <a:t> </a:t>
            </a:r>
            <a:r>
              <a:rPr lang="ko-KR" altLang="en-US" sz="2000" dirty="0"/>
              <a:t>영업이익</a:t>
            </a:r>
            <a:r>
              <a:rPr lang="en-US" altLang="ko-KR" sz="2000" dirty="0"/>
              <a:t> </a:t>
            </a:r>
            <a:r>
              <a:rPr lang="ko-KR" altLang="en-US" sz="2000" dirty="0"/>
              <a:t>수수료</a:t>
            </a:r>
            <a:r>
              <a:rPr lang="en-US" altLang="ko-KR" sz="2000" dirty="0"/>
              <a:t>, 5%</a:t>
            </a:r>
            <a:r>
              <a:rPr lang="ko-KR" altLang="en-US" sz="2000" dirty="0"/>
              <a:t>를 받음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F708A-B229-478D-8CBA-C7EB26524A04}"/>
              </a:ext>
            </a:extLst>
          </p:cNvPr>
          <p:cNvSpPr txBox="1"/>
          <p:nvPr/>
        </p:nvSpPr>
        <p:spPr>
          <a:xfrm>
            <a:off x="4342046" y="3439234"/>
            <a:ext cx="558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앱을 찾는 유저들에게 광고를 노출 </a:t>
            </a:r>
            <a:r>
              <a:rPr lang="ko-KR" altLang="en-US" sz="2000" dirty="0" err="1"/>
              <a:t>시킴으로서</a:t>
            </a:r>
            <a:endParaRPr lang="en-US" altLang="ko-KR" sz="2000" dirty="0"/>
          </a:p>
          <a:p>
            <a:r>
              <a:rPr lang="ko-KR" altLang="en-US" sz="2000" dirty="0"/>
              <a:t>부가적인 수익 창출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FB808-69CB-4611-956C-5937F92B7217}"/>
              </a:ext>
            </a:extLst>
          </p:cNvPr>
          <p:cNvSpPr txBox="1"/>
          <p:nvPr/>
        </p:nvSpPr>
        <p:spPr>
          <a:xfrm>
            <a:off x="4342046" y="5079051"/>
            <a:ext cx="6659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광고 제거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챗봇</a:t>
            </a:r>
            <a:r>
              <a:rPr lang="en-US" altLang="ko-KR" sz="2000" dirty="0"/>
              <a:t> </a:t>
            </a:r>
            <a:r>
              <a:rPr lang="ko-KR" altLang="en-US" sz="2000" dirty="0"/>
              <a:t>기능 </a:t>
            </a:r>
            <a:endParaRPr lang="en-US" altLang="ko-KR" sz="2000" dirty="0"/>
          </a:p>
          <a:p>
            <a:r>
              <a:rPr lang="ko-KR" altLang="en-US" sz="2000" dirty="0"/>
              <a:t>각 스트리밍 업체 비교 후</a:t>
            </a:r>
            <a:r>
              <a:rPr lang="en-US" altLang="ko-KR" sz="2000" dirty="0"/>
              <a:t>, '</a:t>
            </a:r>
            <a:r>
              <a:rPr lang="ko-KR" altLang="en-US" sz="2000" dirty="0"/>
              <a:t>저렴한</a:t>
            </a:r>
            <a:r>
              <a:rPr lang="en-US" altLang="ko-KR" sz="2000" dirty="0"/>
              <a:t>’ </a:t>
            </a:r>
            <a:r>
              <a:rPr lang="ko-KR" altLang="en-US" sz="2000" dirty="0"/>
              <a:t>업체를 추천</a:t>
            </a:r>
            <a:endParaRPr lang="en-US" altLang="ko-KR" sz="2000" dirty="0"/>
          </a:p>
          <a:p>
            <a:r>
              <a:rPr lang="ko-KR" altLang="en-US" sz="2000" dirty="0"/>
              <a:t>정액제 방식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CA7C01-8AE9-4397-ABED-7094299735D9}"/>
              </a:ext>
            </a:extLst>
          </p:cNvPr>
          <p:cNvGrpSpPr/>
          <p:nvPr/>
        </p:nvGrpSpPr>
        <p:grpSpPr>
          <a:xfrm>
            <a:off x="2003256" y="1287842"/>
            <a:ext cx="2338150" cy="1570980"/>
            <a:chOff x="2003256" y="1287842"/>
            <a:chExt cx="2338150" cy="157098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2007253-FEB9-4A6B-9B0C-B91D7CF76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799" y="1287842"/>
              <a:ext cx="1075064" cy="10750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A9A9EE-A8FD-4A94-B2B6-40D590D26CC6}"/>
                </a:ext>
              </a:extLst>
            </p:cNvPr>
            <p:cNvSpPr txBox="1"/>
            <p:nvPr/>
          </p:nvSpPr>
          <p:spPr>
            <a:xfrm>
              <a:off x="2003256" y="2458712"/>
              <a:ext cx="2338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연계 추천 </a:t>
              </a:r>
              <a:r>
                <a:rPr lang="en-US" altLang="ko-KR" sz="2000" b="1" dirty="0"/>
                <a:t>- </a:t>
              </a:r>
              <a:r>
                <a:rPr lang="ko-KR" altLang="en-US" sz="2000" b="1" dirty="0" err="1"/>
                <a:t>로얄티</a:t>
              </a:r>
              <a:endParaRPr lang="ko-KR" altLang="en-US" sz="20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154EB6-BD7D-4871-BF16-94CD659C37BC}"/>
              </a:ext>
            </a:extLst>
          </p:cNvPr>
          <p:cNvGrpSpPr/>
          <p:nvPr/>
        </p:nvGrpSpPr>
        <p:grpSpPr>
          <a:xfrm>
            <a:off x="2467226" y="3137266"/>
            <a:ext cx="1410210" cy="1444265"/>
            <a:chOff x="2467226" y="3266916"/>
            <a:chExt cx="1410210" cy="14442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E6F978E-F119-48F6-A4C2-2A8B2292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503" y="3266916"/>
              <a:ext cx="965656" cy="9656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8B2231-40F7-4EED-818B-EE536F8491F6}"/>
                </a:ext>
              </a:extLst>
            </p:cNvPr>
            <p:cNvSpPr txBox="1"/>
            <p:nvPr/>
          </p:nvSpPr>
          <p:spPr>
            <a:xfrm>
              <a:off x="2467226" y="4311071"/>
              <a:ext cx="1410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앱 내 광고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4BBE23-644A-47C0-BB12-D279AF2100E7}"/>
              </a:ext>
            </a:extLst>
          </p:cNvPr>
          <p:cNvGrpSpPr/>
          <p:nvPr/>
        </p:nvGrpSpPr>
        <p:grpSpPr>
          <a:xfrm>
            <a:off x="2343057" y="4784273"/>
            <a:ext cx="1658549" cy="1600983"/>
            <a:chOff x="2343057" y="4725140"/>
            <a:chExt cx="1658549" cy="16009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838C88B-1310-46A9-85F3-E3918D725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530" y="4725140"/>
              <a:ext cx="1251604" cy="125160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561945-7145-45E5-81BE-662EAB9E219E}"/>
                </a:ext>
              </a:extLst>
            </p:cNvPr>
            <p:cNvSpPr txBox="1"/>
            <p:nvPr/>
          </p:nvSpPr>
          <p:spPr>
            <a:xfrm>
              <a:off x="2343057" y="5926013"/>
              <a:ext cx="1658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유료 서비스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07CF31F-D8AE-4893-AADF-828C4B5A6067}"/>
              </a:ext>
            </a:extLst>
          </p:cNvPr>
          <p:cNvCxnSpPr>
            <a:cxnSpLocks/>
          </p:cNvCxnSpPr>
          <p:nvPr/>
        </p:nvCxnSpPr>
        <p:spPr>
          <a:xfrm flipH="1">
            <a:off x="1746867" y="2889015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A9AF39-6EBE-4756-8078-D07902AEFFA9}"/>
              </a:ext>
            </a:extLst>
          </p:cNvPr>
          <p:cNvCxnSpPr>
            <a:cxnSpLocks/>
          </p:cNvCxnSpPr>
          <p:nvPr/>
        </p:nvCxnSpPr>
        <p:spPr>
          <a:xfrm flipH="1">
            <a:off x="1746867" y="4697339"/>
            <a:ext cx="8413132" cy="0"/>
          </a:xfrm>
          <a:prstGeom prst="line">
            <a:avLst/>
          </a:prstGeom>
          <a:ln w="25400">
            <a:solidFill>
              <a:srgbClr val="20B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0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스트리밍 시장이 갖는 점유율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FB6ACC-378D-4C44-B214-9119F3D3710E}"/>
              </a:ext>
            </a:extLst>
          </p:cNvPr>
          <p:cNvSpPr txBox="1"/>
          <p:nvPr/>
        </p:nvSpPr>
        <p:spPr>
          <a:xfrm>
            <a:off x="1455187" y="2806116"/>
            <a:ext cx="928162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마케팅비용</a:t>
            </a:r>
            <a:r>
              <a:rPr lang="en-US" altLang="ko-KR" dirty="0"/>
              <a:t>, </a:t>
            </a:r>
            <a:r>
              <a:rPr lang="ko-KR" altLang="en-US" dirty="0"/>
              <a:t>연구 개발비 등을 제외한 순수 서비스 운용금액</a:t>
            </a:r>
            <a:endParaRPr lang="en-US" altLang="ko-KR" dirty="0"/>
          </a:p>
          <a:p>
            <a:pPr algn="ctr"/>
            <a:r>
              <a:rPr lang="en-US" altLang="ko-KR" sz="4400" b="1" dirty="0">
                <a:solidFill>
                  <a:srgbClr val="FF0000"/>
                </a:solidFill>
              </a:rPr>
              <a:t>25</a:t>
            </a:r>
            <a:r>
              <a:rPr lang="ko-KR" altLang="en-US" sz="4400" b="1" dirty="0">
                <a:solidFill>
                  <a:srgbClr val="FF0000"/>
                </a:solidFill>
              </a:rPr>
              <a:t>조 </a:t>
            </a:r>
            <a:r>
              <a:rPr lang="en-US" altLang="ko-KR" sz="4400" b="1" dirty="0">
                <a:solidFill>
                  <a:srgbClr val="FF0000"/>
                </a:solidFill>
              </a:rPr>
              <a:t>\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사용자 중 </a:t>
            </a:r>
            <a:r>
              <a:rPr lang="en-US" altLang="ko-KR" dirty="0"/>
              <a:t>0.1%</a:t>
            </a:r>
            <a:r>
              <a:rPr lang="ko-KR" altLang="en-US" dirty="0"/>
              <a:t>가</a:t>
            </a:r>
            <a:r>
              <a:rPr lang="en-US" altLang="ko-KR" dirty="0"/>
              <a:t>, </a:t>
            </a:r>
            <a:r>
              <a:rPr lang="ko-KR" altLang="en-US" dirty="0" err="1"/>
              <a:t>떼껄룩</a:t>
            </a:r>
            <a:r>
              <a:rPr lang="ko-KR" altLang="en-US" dirty="0"/>
              <a:t> 앱을 거쳐 시청한다 </a:t>
            </a:r>
            <a:r>
              <a:rPr lang="ko-KR" altLang="en-US" dirty="0" err="1"/>
              <a:t>가정하였을때</a:t>
            </a:r>
            <a:r>
              <a:rPr lang="en-US" altLang="ko-KR" dirty="0"/>
              <a:t>,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로열티 </a:t>
            </a:r>
            <a:r>
              <a:rPr lang="en-US" altLang="ko-KR" dirty="0"/>
              <a:t>5% </a:t>
            </a:r>
            <a:r>
              <a:rPr lang="ko-KR" altLang="en-US" dirty="0"/>
              <a:t>기준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떼껄룩</a:t>
            </a:r>
            <a:r>
              <a:rPr lang="ko-KR" altLang="en-US" dirty="0"/>
              <a:t> 앱이 받는 순수 로열티 금액은 연간 </a:t>
            </a:r>
            <a:endParaRPr lang="en-US" altLang="ko-KR" dirty="0"/>
          </a:p>
          <a:p>
            <a:pPr algn="ctr"/>
            <a:r>
              <a:rPr lang="en-US" altLang="ko-KR" sz="4400" b="1" dirty="0">
                <a:solidFill>
                  <a:srgbClr val="FF0000"/>
                </a:solidFill>
              </a:rPr>
              <a:t>12.5</a:t>
            </a:r>
            <a:r>
              <a:rPr lang="ko-KR" altLang="en-US" sz="4400" b="1" dirty="0">
                <a:solidFill>
                  <a:srgbClr val="FF0000"/>
                </a:solidFill>
              </a:rPr>
              <a:t>억 </a:t>
            </a:r>
            <a:r>
              <a:rPr lang="en-US" altLang="ko-KR" sz="4400" b="1" dirty="0">
                <a:solidFill>
                  <a:srgbClr val="FF0000"/>
                </a:solidFill>
              </a:rPr>
              <a:t>\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F3D24A3-1A86-4EEB-90EB-0A2F63BC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57" y="1287842"/>
            <a:ext cx="4151086" cy="12868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A8EA7F-6D4C-4D55-96CC-3F8E9431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111" y1="54667" x2="35111" y2="62222"/>
                        <a14:foregroundMark x1="36000" y1="62222" x2="38667" y2="67111"/>
                        <a14:foregroundMark x1="34222" y1="66222" x2="33699" y2="69623"/>
                        <a14:foregroundMark x1="69008" y1="68905" x2="69333" y2="68889"/>
                        <a14:backgroundMark x1="24444" y1="76000" x2="37778" y2="76000"/>
                        <a14:backgroundMark x1="37778" y1="76000" x2="54222" y2="75556"/>
                        <a14:backgroundMark x1="54222" y1="75556" x2="81778" y2="76000"/>
                        <a14:backgroundMark x1="69333" y1="69333" x2="59111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11" t="12623" r="19515" b="19515"/>
          <a:stretch/>
        </p:blipFill>
        <p:spPr>
          <a:xfrm>
            <a:off x="831188" y="3775299"/>
            <a:ext cx="2099892" cy="24163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B5B219-6C61-4C0E-869B-DDFDC5F4EC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t="9975" r="13012" b="34428"/>
          <a:stretch/>
        </p:blipFill>
        <p:spPr>
          <a:xfrm>
            <a:off x="9340349" y="1287842"/>
            <a:ext cx="2206171" cy="18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향후 로드맵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E6A07B-8C72-46C9-A524-0A78B72AED3F}"/>
              </a:ext>
            </a:extLst>
          </p:cNvPr>
          <p:cNvGrpSpPr/>
          <p:nvPr/>
        </p:nvGrpSpPr>
        <p:grpSpPr>
          <a:xfrm>
            <a:off x="898902" y="2403712"/>
            <a:ext cx="10552945" cy="3160179"/>
            <a:chOff x="898902" y="2403712"/>
            <a:chExt cx="10552945" cy="316017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C56129-3803-40ED-903A-3F1C0CE9E954}"/>
                </a:ext>
              </a:extLst>
            </p:cNvPr>
            <p:cNvGrpSpPr/>
            <p:nvPr/>
          </p:nvGrpSpPr>
          <p:grpSpPr>
            <a:xfrm>
              <a:off x="4121779" y="2435969"/>
              <a:ext cx="2070957" cy="1794827"/>
              <a:chOff x="4121779" y="2435969"/>
              <a:chExt cx="2070957" cy="1794827"/>
            </a:xfrm>
          </p:grpSpPr>
          <p:sp>
            <p:nvSpPr>
              <p:cNvPr id="40" name="모서리가 둥근 사각형 설명선 22">
                <a:extLst>
                  <a:ext uri="{FF2B5EF4-FFF2-40B4-BE49-F238E27FC236}">
                    <a16:creationId xmlns:a16="http://schemas.microsoft.com/office/drawing/2014/main" id="{7369D9FD-5FB1-4CB6-81B8-A070ACB8C550}"/>
                  </a:ext>
                </a:extLst>
              </p:cNvPr>
              <p:cNvSpPr/>
              <p:nvPr/>
            </p:nvSpPr>
            <p:spPr>
              <a:xfrm>
                <a:off x="4121779" y="2435969"/>
                <a:ext cx="2070957" cy="1794827"/>
              </a:xfrm>
              <a:prstGeom prst="wedgeRoundRectCallout">
                <a:avLst>
                  <a:gd name="adj1" fmla="val -33426"/>
                  <a:gd name="adj2" fmla="val 71902"/>
                  <a:gd name="adj3" fmla="val 1666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8DBE4B0-313B-4E78-ACD0-D7214857AA03}"/>
                  </a:ext>
                </a:extLst>
              </p:cNvPr>
              <p:cNvSpPr txBox="1"/>
              <p:nvPr/>
            </p:nvSpPr>
            <p:spPr>
              <a:xfrm>
                <a:off x="4254759" y="2482422"/>
                <a:ext cx="1765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2020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년 상반기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8A6C569-D04B-4B66-B266-5AFBBC0C2E98}"/>
                  </a:ext>
                </a:extLst>
              </p:cNvPr>
              <p:cNvSpPr txBox="1"/>
              <p:nvPr/>
            </p:nvSpPr>
            <p:spPr>
              <a:xfrm>
                <a:off x="4121779" y="3035102"/>
                <a:ext cx="20567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어플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상용화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초기 피드백수용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64D40AE-AE5C-4612-AC08-CC27863F8739}"/>
                </a:ext>
              </a:extLst>
            </p:cNvPr>
            <p:cNvGrpSpPr/>
            <p:nvPr/>
          </p:nvGrpSpPr>
          <p:grpSpPr>
            <a:xfrm>
              <a:off x="898902" y="4712918"/>
              <a:ext cx="10389299" cy="850973"/>
              <a:chOff x="898902" y="4712918"/>
              <a:chExt cx="10389299" cy="850973"/>
            </a:xfrm>
          </p:grpSpPr>
          <p:sp>
            <p:nvSpPr>
              <p:cNvPr id="28" name="모서리가 둥근 직사각형 12">
                <a:extLst>
                  <a:ext uri="{FF2B5EF4-FFF2-40B4-BE49-F238E27FC236}">
                    <a16:creationId xmlns:a16="http://schemas.microsoft.com/office/drawing/2014/main" id="{295308AF-E83C-45DE-AB7C-C5C78FB9E172}"/>
                  </a:ext>
                </a:extLst>
              </p:cNvPr>
              <p:cNvSpPr/>
              <p:nvPr/>
            </p:nvSpPr>
            <p:spPr>
              <a:xfrm>
                <a:off x="898902" y="4897464"/>
                <a:ext cx="2804630" cy="495945"/>
              </a:xfrm>
              <a:prstGeom prst="roundRect">
                <a:avLst>
                  <a:gd name="adj" fmla="val 29167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13">
                <a:extLst>
                  <a:ext uri="{FF2B5EF4-FFF2-40B4-BE49-F238E27FC236}">
                    <a16:creationId xmlns:a16="http://schemas.microsoft.com/office/drawing/2014/main" id="{23BEFE88-FAB0-4BA4-8F89-A55B2F466D65}"/>
                  </a:ext>
                </a:extLst>
              </p:cNvPr>
              <p:cNvSpPr/>
              <p:nvPr/>
            </p:nvSpPr>
            <p:spPr>
              <a:xfrm>
                <a:off x="3452996" y="4897464"/>
                <a:ext cx="2804630" cy="495945"/>
              </a:xfrm>
              <a:prstGeom prst="roundRect">
                <a:avLst>
                  <a:gd name="adj" fmla="val 29167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14">
                <a:extLst>
                  <a:ext uri="{FF2B5EF4-FFF2-40B4-BE49-F238E27FC236}">
                    <a16:creationId xmlns:a16="http://schemas.microsoft.com/office/drawing/2014/main" id="{B5AF9174-0A52-4BFC-9AEB-55F3F7C7D956}"/>
                  </a:ext>
                </a:extLst>
              </p:cNvPr>
              <p:cNvSpPr/>
              <p:nvPr/>
            </p:nvSpPr>
            <p:spPr>
              <a:xfrm>
                <a:off x="6020330" y="4897464"/>
                <a:ext cx="2804630" cy="495945"/>
              </a:xfrm>
              <a:prstGeom prst="roundRect">
                <a:avLst>
                  <a:gd name="adj" fmla="val 29167"/>
                </a:avLst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9490979E-DB9A-4F66-9BAD-28B5E4D3C728}"/>
                  </a:ext>
                </a:extLst>
              </p:cNvPr>
              <p:cNvSpPr/>
              <p:nvPr/>
            </p:nvSpPr>
            <p:spPr>
              <a:xfrm>
                <a:off x="1746051" y="4726981"/>
                <a:ext cx="682779" cy="83691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bg1">
                      <a:alpha val="8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23F9C36-742E-4144-8A79-09666633F642}"/>
                  </a:ext>
                </a:extLst>
              </p:cNvPr>
              <p:cNvSpPr/>
              <p:nvPr/>
            </p:nvSpPr>
            <p:spPr>
              <a:xfrm>
                <a:off x="1896609" y="4925589"/>
                <a:ext cx="381663" cy="4678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2FB7136-5271-4A0F-A9EB-C573BF20F397}"/>
                  </a:ext>
                </a:extLst>
              </p:cNvPr>
              <p:cNvSpPr/>
              <p:nvPr/>
            </p:nvSpPr>
            <p:spPr>
              <a:xfrm>
                <a:off x="4363364" y="4712918"/>
                <a:ext cx="682779" cy="83691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bg1">
                      <a:alpha val="8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31D4DF7-66CC-4BAB-8D6C-485C50FC1557}"/>
                  </a:ext>
                </a:extLst>
              </p:cNvPr>
              <p:cNvSpPr/>
              <p:nvPr/>
            </p:nvSpPr>
            <p:spPr>
              <a:xfrm>
                <a:off x="4513921" y="4911526"/>
                <a:ext cx="381663" cy="4678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1B9A3AA-88FD-43F7-A6E5-958535B161B9}"/>
                  </a:ext>
                </a:extLst>
              </p:cNvPr>
              <p:cNvSpPr/>
              <p:nvPr/>
            </p:nvSpPr>
            <p:spPr>
              <a:xfrm>
                <a:off x="7143414" y="4726981"/>
                <a:ext cx="682779" cy="83691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bg1">
                      <a:alpha val="8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1F6D77C-FA9E-43F9-A176-3C93C73C22A9}"/>
                  </a:ext>
                </a:extLst>
              </p:cNvPr>
              <p:cNvSpPr/>
              <p:nvPr/>
            </p:nvSpPr>
            <p:spPr>
              <a:xfrm>
                <a:off x="7293971" y="4925589"/>
                <a:ext cx="381663" cy="46782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14">
                <a:extLst>
                  <a:ext uri="{FF2B5EF4-FFF2-40B4-BE49-F238E27FC236}">
                    <a16:creationId xmlns:a16="http://schemas.microsoft.com/office/drawing/2014/main" id="{B94B24A6-849C-46D4-AE2E-596C3B877CC4}"/>
                  </a:ext>
                </a:extLst>
              </p:cNvPr>
              <p:cNvSpPr/>
              <p:nvPr/>
            </p:nvSpPr>
            <p:spPr>
              <a:xfrm>
                <a:off x="8483571" y="4897465"/>
                <a:ext cx="2804630" cy="506336"/>
              </a:xfrm>
              <a:prstGeom prst="roundRect">
                <a:avLst>
                  <a:gd name="adj" fmla="val 29167"/>
                </a:avLst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9E30A6E-444C-419F-8C08-9F32DB9E21AC}"/>
                  </a:ext>
                </a:extLst>
              </p:cNvPr>
              <p:cNvSpPr/>
              <p:nvPr/>
            </p:nvSpPr>
            <p:spPr>
              <a:xfrm>
                <a:off x="9606655" y="4726981"/>
                <a:ext cx="682779" cy="83691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bg1">
                      <a:alpha val="8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FCF38D9-635B-4861-98EB-FC78AB8C5021}"/>
                  </a:ext>
                </a:extLst>
              </p:cNvPr>
              <p:cNvSpPr/>
              <p:nvPr/>
            </p:nvSpPr>
            <p:spPr>
              <a:xfrm>
                <a:off x="9757212" y="4925589"/>
                <a:ext cx="381663" cy="467820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F243774-C920-48CF-A2F1-6D3953532C6C}"/>
                </a:ext>
              </a:extLst>
            </p:cNvPr>
            <p:cNvGrpSpPr/>
            <p:nvPr/>
          </p:nvGrpSpPr>
          <p:grpSpPr>
            <a:xfrm>
              <a:off x="1483602" y="2417787"/>
              <a:ext cx="2087192" cy="1794827"/>
              <a:chOff x="1483602" y="2417787"/>
              <a:chExt cx="2087192" cy="1794827"/>
            </a:xfrm>
          </p:grpSpPr>
          <p:sp>
            <p:nvSpPr>
              <p:cNvPr id="25" name="모서리가 둥근 사각형 설명선 22">
                <a:extLst>
                  <a:ext uri="{FF2B5EF4-FFF2-40B4-BE49-F238E27FC236}">
                    <a16:creationId xmlns:a16="http://schemas.microsoft.com/office/drawing/2014/main" id="{D47E007A-C70D-4E95-B19F-C3283280DAF6}"/>
                  </a:ext>
                </a:extLst>
              </p:cNvPr>
              <p:cNvSpPr/>
              <p:nvPr/>
            </p:nvSpPr>
            <p:spPr>
              <a:xfrm>
                <a:off x="1489751" y="2417787"/>
                <a:ext cx="2070957" cy="1794827"/>
              </a:xfrm>
              <a:prstGeom prst="wedgeRoundRectCallout">
                <a:avLst>
                  <a:gd name="adj1" fmla="val -33426"/>
                  <a:gd name="adj2" fmla="val 71902"/>
                  <a:gd name="adj3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9C6B6E-B22E-464F-A38C-4C4636CF2310}"/>
                  </a:ext>
                </a:extLst>
              </p:cNvPr>
              <p:cNvSpPr txBox="1"/>
              <p:nvPr/>
            </p:nvSpPr>
            <p:spPr>
              <a:xfrm>
                <a:off x="1613896" y="2435970"/>
                <a:ext cx="1842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2019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년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3201E4-6611-4EE2-9840-89EA8B72020C}"/>
                  </a:ext>
                </a:extLst>
              </p:cNvPr>
              <p:cNvSpPr txBox="1"/>
              <p:nvPr/>
            </p:nvSpPr>
            <p:spPr>
              <a:xfrm>
                <a:off x="1483602" y="3069283"/>
                <a:ext cx="2087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어플개발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및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관련 특허출원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EA20E7E-DD18-4634-8770-5A9DCC1E0A1C}"/>
                </a:ext>
              </a:extLst>
            </p:cNvPr>
            <p:cNvGrpSpPr/>
            <p:nvPr/>
          </p:nvGrpSpPr>
          <p:grpSpPr>
            <a:xfrm>
              <a:off x="6753807" y="2417787"/>
              <a:ext cx="2071153" cy="1794827"/>
              <a:chOff x="6753807" y="2417787"/>
              <a:chExt cx="2071153" cy="1794827"/>
            </a:xfrm>
          </p:grpSpPr>
          <p:sp>
            <p:nvSpPr>
              <p:cNvPr id="20" name="모서리가 둥근 사각형 설명선 22">
                <a:extLst>
                  <a:ext uri="{FF2B5EF4-FFF2-40B4-BE49-F238E27FC236}">
                    <a16:creationId xmlns:a16="http://schemas.microsoft.com/office/drawing/2014/main" id="{AA95573D-5DDA-4A38-8A2B-CB5FC71FE94B}"/>
                  </a:ext>
                </a:extLst>
              </p:cNvPr>
              <p:cNvSpPr/>
              <p:nvPr/>
            </p:nvSpPr>
            <p:spPr>
              <a:xfrm>
                <a:off x="6754003" y="2417787"/>
                <a:ext cx="2070957" cy="1794827"/>
              </a:xfrm>
              <a:prstGeom prst="wedgeRoundRectCallout">
                <a:avLst>
                  <a:gd name="adj1" fmla="val -33426"/>
                  <a:gd name="adj2" fmla="val 71902"/>
                  <a:gd name="adj3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3FA316-E758-4C2E-A48D-9FF9007C4943}"/>
                  </a:ext>
                </a:extLst>
              </p:cNvPr>
              <p:cNvSpPr txBox="1"/>
              <p:nvPr/>
            </p:nvSpPr>
            <p:spPr>
              <a:xfrm>
                <a:off x="6904774" y="2435970"/>
                <a:ext cx="1842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2020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년 하반기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F78CEE-E17C-495F-B22B-FD618CE3B704}"/>
                  </a:ext>
                </a:extLst>
              </p:cNvPr>
              <p:cNvSpPr txBox="1"/>
              <p:nvPr/>
            </p:nvSpPr>
            <p:spPr>
              <a:xfrm>
                <a:off x="6753807" y="2931840"/>
                <a:ext cx="20711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드라마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TV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시리즈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및 기타  미디어 시장까지 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확대예정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C8DC7F5-87B8-449E-B7FC-61CE81DA555C}"/>
                </a:ext>
              </a:extLst>
            </p:cNvPr>
            <p:cNvGrpSpPr/>
            <p:nvPr/>
          </p:nvGrpSpPr>
          <p:grpSpPr>
            <a:xfrm>
              <a:off x="9380694" y="2403712"/>
              <a:ext cx="2071153" cy="1794827"/>
              <a:chOff x="9380694" y="2403712"/>
              <a:chExt cx="2071153" cy="1794827"/>
            </a:xfrm>
          </p:grpSpPr>
          <p:sp>
            <p:nvSpPr>
              <p:cNvPr id="17" name="모서리가 둥근 사각형 설명선 22">
                <a:extLst>
                  <a:ext uri="{FF2B5EF4-FFF2-40B4-BE49-F238E27FC236}">
                    <a16:creationId xmlns:a16="http://schemas.microsoft.com/office/drawing/2014/main" id="{3D922CFB-B9BF-4B8A-A4BE-0D8B3A3FA2E6}"/>
                  </a:ext>
                </a:extLst>
              </p:cNvPr>
              <p:cNvSpPr/>
              <p:nvPr/>
            </p:nvSpPr>
            <p:spPr>
              <a:xfrm>
                <a:off x="9380890" y="2403712"/>
                <a:ext cx="2070957" cy="1794827"/>
              </a:xfrm>
              <a:prstGeom prst="wedgeRoundRectCallout">
                <a:avLst>
                  <a:gd name="adj1" fmla="val -33426"/>
                  <a:gd name="adj2" fmla="val 71902"/>
                  <a:gd name="adj3" fmla="val 1666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91E826-D839-47C4-87ED-F01831F49333}"/>
                  </a:ext>
                </a:extLst>
              </p:cNvPr>
              <p:cNvSpPr txBox="1"/>
              <p:nvPr/>
            </p:nvSpPr>
            <p:spPr>
              <a:xfrm>
                <a:off x="9531661" y="2421895"/>
                <a:ext cx="1842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2021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년 하반기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160CFE-5083-4593-A649-B3CCCC4A6FA9}"/>
                  </a:ext>
                </a:extLst>
              </p:cNvPr>
              <p:cNvSpPr txBox="1"/>
              <p:nvPr/>
            </p:nvSpPr>
            <p:spPr>
              <a:xfrm>
                <a:off x="9380694" y="2917765"/>
                <a:ext cx="20711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글로벌 진출</a:t>
                </a:r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[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유럽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미국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198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0B5C7"/>
            </a:gs>
            <a:gs pos="51000">
              <a:schemeClr val="accent1">
                <a:lumMod val="45000"/>
                <a:lumOff val="55000"/>
              </a:schemeClr>
            </a:gs>
            <a:gs pos="0">
              <a:srgbClr val="0039B8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EE94F2-3C82-404B-903F-769EED7E2C4D}"/>
              </a:ext>
            </a:extLst>
          </p:cNvPr>
          <p:cNvSpPr txBox="1"/>
          <p:nvPr/>
        </p:nvSpPr>
        <p:spPr>
          <a:xfrm>
            <a:off x="4778746" y="2828856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시간을 만드는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5C0B8-5BFE-4F20-8782-FB330251B631}"/>
              </a:ext>
            </a:extLst>
          </p:cNvPr>
          <p:cNvSpPr txBox="1"/>
          <p:nvPr/>
        </p:nvSpPr>
        <p:spPr>
          <a:xfrm>
            <a:off x="3889210" y="2124082"/>
            <a:ext cx="513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Time to Creating Technology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DA90BF-4BC1-4F96-8892-59164FA9BFED}"/>
              </a:ext>
            </a:extLst>
          </p:cNvPr>
          <p:cNvCxnSpPr>
            <a:cxnSpLocks/>
          </p:cNvCxnSpPr>
          <p:nvPr/>
        </p:nvCxnSpPr>
        <p:spPr>
          <a:xfrm>
            <a:off x="5820227" y="3877602"/>
            <a:ext cx="127725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0688F2-5343-4E53-A74B-798BA30CFAB7}"/>
              </a:ext>
            </a:extLst>
          </p:cNvPr>
          <p:cNvSpPr txBox="1"/>
          <p:nvPr/>
        </p:nvSpPr>
        <p:spPr>
          <a:xfrm>
            <a:off x="5678611" y="4515769"/>
            <a:ext cx="1560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Take a Look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FDD5133-D77B-4457-9E38-C9481D010249}"/>
              </a:ext>
            </a:extLst>
          </p:cNvPr>
          <p:cNvSpPr/>
          <p:nvPr/>
        </p:nvSpPr>
        <p:spPr>
          <a:xfrm>
            <a:off x="3508828" y="478971"/>
            <a:ext cx="5900058" cy="5900058"/>
          </a:xfrm>
          <a:prstGeom prst="ellipse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DBD68AA-2B43-4B0F-8692-7BB03852CA78}"/>
              </a:ext>
            </a:extLst>
          </p:cNvPr>
          <p:cNvSpPr/>
          <p:nvPr/>
        </p:nvSpPr>
        <p:spPr>
          <a:xfrm>
            <a:off x="3323771" y="308428"/>
            <a:ext cx="6270172" cy="6270172"/>
          </a:xfrm>
          <a:prstGeom prst="ellipse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221CAD9-0646-477F-892E-C5B33C7EC13F}"/>
              </a:ext>
            </a:extLst>
          </p:cNvPr>
          <p:cNvSpPr/>
          <p:nvPr/>
        </p:nvSpPr>
        <p:spPr>
          <a:xfrm>
            <a:off x="3015343" y="0"/>
            <a:ext cx="6887028" cy="6887028"/>
          </a:xfrm>
          <a:prstGeom prst="ellipse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409D793-979B-407D-ADB8-EDF677D34710}"/>
              </a:ext>
            </a:extLst>
          </p:cNvPr>
          <p:cNvSpPr/>
          <p:nvPr/>
        </p:nvSpPr>
        <p:spPr>
          <a:xfrm>
            <a:off x="2656115" y="-322943"/>
            <a:ext cx="7547428" cy="7547428"/>
          </a:xfrm>
          <a:prstGeom prst="ellipse">
            <a:avLst/>
          </a:prstGeom>
          <a:noFill/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8901B8AA-2230-4898-9AAE-727B61296E8C}"/>
              </a:ext>
            </a:extLst>
          </p:cNvPr>
          <p:cNvSpPr/>
          <p:nvPr/>
        </p:nvSpPr>
        <p:spPr>
          <a:xfrm rot="21122643">
            <a:off x="7548321" y="328032"/>
            <a:ext cx="3133312" cy="5524868"/>
          </a:xfrm>
          <a:prstGeom prst="arc">
            <a:avLst>
              <a:gd name="adj1" fmla="val 16918799"/>
              <a:gd name="adj2" fmla="val 4288639"/>
            </a:avLst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D9C6423F-928D-4EE5-85EF-7FB0CBE0426E}"/>
              </a:ext>
            </a:extLst>
          </p:cNvPr>
          <p:cNvSpPr/>
          <p:nvPr/>
        </p:nvSpPr>
        <p:spPr>
          <a:xfrm rot="21125532">
            <a:off x="8575213" y="476099"/>
            <a:ext cx="2679979" cy="5260202"/>
          </a:xfrm>
          <a:prstGeom prst="arc">
            <a:avLst>
              <a:gd name="adj1" fmla="val 17755531"/>
              <a:gd name="adj2" fmla="val 3150930"/>
            </a:avLst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A86AE82B-57CE-482E-ADBF-5B40C9386664}"/>
              </a:ext>
            </a:extLst>
          </p:cNvPr>
          <p:cNvSpPr/>
          <p:nvPr/>
        </p:nvSpPr>
        <p:spPr>
          <a:xfrm rot="21082006">
            <a:off x="9046406" y="109550"/>
            <a:ext cx="2679979" cy="5260202"/>
          </a:xfrm>
          <a:prstGeom prst="arc">
            <a:avLst>
              <a:gd name="adj1" fmla="val 19582731"/>
              <a:gd name="adj2" fmla="val 1845553"/>
            </a:avLst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11948CB9-125E-457C-BF82-745C8D52A041}"/>
              </a:ext>
            </a:extLst>
          </p:cNvPr>
          <p:cNvSpPr/>
          <p:nvPr/>
        </p:nvSpPr>
        <p:spPr>
          <a:xfrm rot="10169164">
            <a:off x="2162880" y="1222449"/>
            <a:ext cx="3133312" cy="5524868"/>
          </a:xfrm>
          <a:prstGeom prst="arc">
            <a:avLst>
              <a:gd name="adj1" fmla="val 16918799"/>
              <a:gd name="adj2" fmla="val 4485046"/>
            </a:avLst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B00DD8F2-D87F-48C7-B14D-D33056AAB07D}"/>
              </a:ext>
            </a:extLst>
          </p:cNvPr>
          <p:cNvSpPr/>
          <p:nvPr/>
        </p:nvSpPr>
        <p:spPr>
          <a:xfrm rot="9903244">
            <a:off x="1654515" y="1666796"/>
            <a:ext cx="2679979" cy="5260202"/>
          </a:xfrm>
          <a:prstGeom prst="arc">
            <a:avLst>
              <a:gd name="adj1" fmla="val 17849292"/>
              <a:gd name="adj2" fmla="val 2930046"/>
            </a:avLst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9E5FFDED-6C1A-489F-8406-706E42614667}"/>
              </a:ext>
            </a:extLst>
          </p:cNvPr>
          <p:cNvSpPr/>
          <p:nvPr/>
        </p:nvSpPr>
        <p:spPr>
          <a:xfrm rot="9642412">
            <a:off x="1077077" y="2129693"/>
            <a:ext cx="2679979" cy="5260202"/>
          </a:xfrm>
          <a:prstGeom prst="arc">
            <a:avLst>
              <a:gd name="adj1" fmla="val 19461577"/>
              <a:gd name="adj2" fmla="val 1839044"/>
            </a:avLst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7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A998C-38E8-473E-B64E-3A38133B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19" y="1032673"/>
            <a:ext cx="6540174" cy="5301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C59754-208A-42DB-B4D9-C8B891603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0" b="37573"/>
          <a:stretch/>
        </p:blipFill>
        <p:spPr>
          <a:xfrm>
            <a:off x="591809" y="5398261"/>
            <a:ext cx="3329162" cy="839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0D855B-834D-48D7-86BE-384084C5A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365" r="96959">
                        <a14:foregroundMark x1="13851" y1="32353" x2="15203" y2="57647"/>
                        <a14:foregroundMark x1="31081" y1="45882" x2="34459" y2="58824"/>
                        <a14:foregroundMark x1="50000" y1="47647" x2="50000" y2="56471"/>
                        <a14:foregroundMark x1="59459" y1="41765" x2="64527" y2="39412"/>
                        <a14:foregroundMark x1="42905" y1="24118" x2="45608" y2="24118"/>
                        <a14:foregroundMark x1="24324" y1="20000" x2="26689" y2="2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2" y="3061878"/>
            <a:ext cx="2819400" cy="1619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6A8DFF-0E26-456A-AE2E-CA8D2EA88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5" y="1287667"/>
            <a:ext cx="1729118" cy="14153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2040AA-FC7D-427B-B0EB-EE604B1D8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087" y="4992545"/>
            <a:ext cx="1254996" cy="12549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205D03-323E-4668-815F-4CFF69213D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99" y="1189365"/>
            <a:ext cx="1311012" cy="1311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EF4BB5-8F60-48DB-9FB4-90FF646ABB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81" b="35149"/>
          <a:stretch/>
        </p:blipFill>
        <p:spPr>
          <a:xfrm>
            <a:off x="9163980" y="3498980"/>
            <a:ext cx="2543238" cy="85632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205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영화 추천</a:t>
            </a:r>
            <a:r>
              <a:rPr lang="en-US" altLang="ko-KR" sz="3000" b="1" dirty="0">
                <a:solidFill>
                  <a:schemeClr val="accent1"/>
                </a:solidFill>
              </a:rPr>
              <a:t>/</a:t>
            </a:r>
            <a:r>
              <a:rPr lang="ko-KR" altLang="en-US" sz="3000" b="1" dirty="0">
                <a:solidFill>
                  <a:schemeClr val="accent1"/>
                </a:solidFill>
              </a:rPr>
              <a:t>스트리밍을 겸하는 </a:t>
            </a:r>
            <a:r>
              <a:rPr lang="ko-KR" altLang="en-US" sz="3000" b="1" dirty="0" err="1">
                <a:solidFill>
                  <a:schemeClr val="accent1"/>
                </a:solidFill>
              </a:rPr>
              <a:t>플렛폼들</a:t>
            </a:r>
            <a:endParaRPr lang="ko-KR" altLang="en-US" sz="3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1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2F9438-21AE-49E6-A255-90BF432EE948}"/>
              </a:ext>
            </a:extLst>
          </p:cNvPr>
          <p:cNvSpPr/>
          <p:nvPr/>
        </p:nvSpPr>
        <p:spPr>
          <a:xfrm rot="10800000">
            <a:off x="2227006" y="3786357"/>
            <a:ext cx="7669162" cy="2190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2">
            <a:extLst>
              <a:ext uri="{FF2B5EF4-FFF2-40B4-BE49-F238E27FC236}">
                <a16:creationId xmlns:a16="http://schemas.microsoft.com/office/drawing/2014/main" id="{93F3E64B-9674-4536-ABBC-6F127B1D0AA2}"/>
              </a:ext>
            </a:extLst>
          </p:cNvPr>
          <p:cNvSpPr/>
          <p:nvPr/>
        </p:nvSpPr>
        <p:spPr>
          <a:xfrm rot="10800000">
            <a:off x="2227007" y="3760876"/>
            <a:ext cx="7621537" cy="2090783"/>
          </a:xfrm>
          <a:custGeom>
            <a:avLst/>
            <a:gdLst>
              <a:gd name="connsiteX0" fmla="*/ 0 w 7669162"/>
              <a:gd name="connsiteY0" fmla="*/ 365022 h 2190088"/>
              <a:gd name="connsiteX1" fmla="*/ 365022 w 7669162"/>
              <a:gd name="connsiteY1" fmla="*/ 0 h 2190088"/>
              <a:gd name="connsiteX2" fmla="*/ 7304140 w 7669162"/>
              <a:gd name="connsiteY2" fmla="*/ 0 h 2190088"/>
              <a:gd name="connsiteX3" fmla="*/ 7669162 w 7669162"/>
              <a:gd name="connsiteY3" fmla="*/ 365022 h 2190088"/>
              <a:gd name="connsiteX4" fmla="*/ 7669162 w 7669162"/>
              <a:gd name="connsiteY4" fmla="*/ 1825066 h 2190088"/>
              <a:gd name="connsiteX5" fmla="*/ 7304140 w 7669162"/>
              <a:gd name="connsiteY5" fmla="*/ 2190088 h 2190088"/>
              <a:gd name="connsiteX6" fmla="*/ 365022 w 7669162"/>
              <a:gd name="connsiteY6" fmla="*/ 2190088 h 2190088"/>
              <a:gd name="connsiteX7" fmla="*/ 0 w 7669162"/>
              <a:gd name="connsiteY7" fmla="*/ 1825066 h 2190088"/>
              <a:gd name="connsiteX8" fmla="*/ 0 w 7669162"/>
              <a:gd name="connsiteY8" fmla="*/ 365022 h 2190088"/>
              <a:gd name="connsiteX0" fmla="*/ 0 w 7669162"/>
              <a:gd name="connsiteY0" fmla="*/ 365022 h 2190088"/>
              <a:gd name="connsiteX1" fmla="*/ 7304140 w 7669162"/>
              <a:gd name="connsiteY1" fmla="*/ 0 h 2190088"/>
              <a:gd name="connsiteX2" fmla="*/ 7669162 w 7669162"/>
              <a:gd name="connsiteY2" fmla="*/ 365022 h 2190088"/>
              <a:gd name="connsiteX3" fmla="*/ 7669162 w 7669162"/>
              <a:gd name="connsiteY3" fmla="*/ 1825066 h 2190088"/>
              <a:gd name="connsiteX4" fmla="*/ 7304140 w 7669162"/>
              <a:gd name="connsiteY4" fmla="*/ 2190088 h 2190088"/>
              <a:gd name="connsiteX5" fmla="*/ 365022 w 7669162"/>
              <a:gd name="connsiteY5" fmla="*/ 2190088 h 2190088"/>
              <a:gd name="connsiteX6" fmla="*/ 0 w 7669162"/>
              <a:gd name="connsiteY6" fmla="*/ 1825066 h 2190088"/>
              <a:gd name="connsiteX7" fmla="*/ 0 w 7669162"/>
              <a:gd name="connsiteY7" fmla="*/ 365022 h 2190088"/>
              <a:gd name="connsiteX0" fmla="*/ 0 w 7669162"/>
              <a:gd name="connsiteY0" fmla="*/ 1825066 h 2190088"/>
              <a:gd name="connsiteX1" fmla="*/ 7304140 w 7669162"/>
              <a:gd name="connsiteY1" fmla="*/ 0 h 2190088"/>
              <a:gd name="connsiteX2" fmla="*/ 7669162 w 7669162"/>
              <a:gd name="connsiteY2" fmla="*/ 365022 h 2190088"/>
              <a:gd name="connsiteX3" fmla="*/ 7669162 w 7669162"/>
              <a:gd name="connsiteY3" fmla="*/ 1825066 h 2190088"/>
              <a:gd name="connsiteX4" fmla="*/ 7304140 w 7669162"/>
              <a:gd name="connsiteY4" fmla="*/ 2190088 h 2190088"/>
              <a:gd name="connsiteX5" fmla="*/ 365022 w 7669162"/>
              <a:gd name="connsiteY5" fmla="*/ 2190088 h 2190088"/>
              <a:gd name="connsiteX6" fmla="*/ 0 w 7669162"/>
              <a:gd name="connsiteY6" fmla="*/ 1825066 h 2190088"/>
              <a:gd name="connsiteX0" fmla="*/ 0 w 7686223"/>
              <a:gd name="connsiteY0" fmla="*/ 1723466 h 2088488"/>
              <a:gd name="connsiteX1" fmla="*/ 7550883 w 7686223"/>
              <a:gd name="connsiteY1" fmla="*/ 0 h 2088488"/>
              <a:gd name="connsiteX2" fmla="*/ 7669162 w 7686223"/>
              <a:gd name="connsiteY2" fmla="*/ 263422 h 2088488"/>
              <a:gd name="connsiteX3" fmla="*/ 7669162 w 7686223"/>
              <a:gd name="connsiteY3" fmla="*/ 1723466 h 2088488"/>
              <a:gd name="connsiteX4" fmla="*/ 7304140 w 7686223"/>
              <a:gd name="connsiteY4" fmla="*/ 2088488 h 2088488"/>
              <a:gd name="connsiteX5" fmla="*/ 365022 w 7686223"/>
              <a:gd name="connsiteY5" fmla="*/ 2088488 h 2088488"/>
              <a:gd name="connsiteX6" fmla="*/ 0 w 7686223"/>
              <a:gd name="connsiteY6" fmla="*/ 1723466 h 2088488"/>
              <a:gd name="connsiteX0" fmla="*/ 0 w 7691251"/>
              <a:gd name="connsiteY0" fmla="*/ 1723466 h 2088488"/>
              <a:gd name="connsiteX1" fmla="*/ 7550883 w 7691251"/>
              <a:gd name="connsiteY1" fmla="*/ 0 h 2088488"/>
              <a:gd name="connsiteX2" fmla="*/ 7669162 w 7691251"/>
              <a:gd name="connsiteY2" fmla="*/ 263422 h 2088488"/>
              <a:gd name="connsiteX3" fmla="*/ 7669162 w 7691251"/>
              <a:gd name="connsiteY3" fmla="*/ 1723466 h 2088488"/>
              <a:gd name="connsiteX4" fmla="*/ 7304140 w 7691251"/>
              <a:gd name="connsiteY4" fmla="*/ 2088488 h 2088488"/>
              <a:gd name="connsiteX5" fmla="*/ 365022 w 7691251"/>
              <a:gd name="connsiteY5" fmla="*/ 2088488 h 2088488"/>
              <a:gd name="connsiteX6" fmla="*/ 0 w 7691251"/>
              <a:gd name="connsiteY6" fmla="*/ 1723466 h 2088488"/>
              <a:gd name="connsiteX0" fmla="*/ 0 w 7696521"/>
              <a:gd name="connsiteY0" fmla="*/ 1723466 h 2088488"/>
              <a:gd name="connsiteX1" fmla="*/ 7550883 w 7696521"/>
              <a:gd name="connsiteY1" fmla="*/ 0 h 2088488"/>
              <a:gd name="connsiteX2" fmla="*/ 7669162 w 7696521"/>
              <a:gd name="connsiteY2" fmla="*/ 263422 h 2088488"/>
              <a:gd name="connsiteX3" fmla="*/ 7669162 w 7696521"/>
              <a:gd name="connsiteY3" fmla="*/ 1723466 h 2088488"/>
              <a:gd name="connsiteX4" fmla="*/ 7304140 w 7696521"/>
              <a:gd name="connsiteY4" fmla="*/ 2088488 h 2088488"/>
              <a:gd name="connsiteX5" fmla="*/ 365022 w 7696521"/>
              <a:gd name="connsiteY5" fmla="*/ 2088488 h 2088488"/>
              <a:gd name="connsiteX6" fmla="*/ 0 w 7696521"/>
              <a:gd name="connsiteY6" fmla="*/ 1723466 h 2088488"/>
              <a:gd name="connsiteX0" fmla="*/ 0 w 7673620"/>
              <a:gd name="connsiteY0" fmla="*/ 1723466 h 2088488"/>
              <a:gd name="connsiteX1" fmla="*/ 7550883 w 7673620"/>
              <a:gd name="connsiteY1" fmla="*/ 0 h 2088488"/>
              <a:gd name="connsiteX2" fmla="*/ 7669162 w 7673620"/>
              <a:gd name="connsiteY2" fmla="*/ 263422 h 2088488"/>
              <a:gd name="connsiteX3" fmla="*/ 7669162 w 7673620"/>
              <a:gd name="connsiteY3" fmla="*/ 1723466 h 2088488"/>
              <a:gd name="connsiteX4" fmla="*/ 7304140 w 7673620"/>
              <a:gd name="connsiteY4" fmla="*/ 2088488 h 2088488"/>
              <a:gd name="connsiteX5" fmla="*/ 365022 w 7673620"/>
              <a:gd name="connsiteY5" fmla="*/ 2088488 h 2088488"/>
              <a:gd name="connsiteX6" fmla="*/ 0 w 7673620"/>
              <a:gd name="connsiteY6" fmla="*/ 1723466 h 2088488"/>
              <a:gd name="connsiteX0" fmla="*/ 0 w 7669162"/>
              <a:gd name="connsiteY0" fmla="*/ 1723466 h 2088488"/>
              <a:gd name="connsiteX1" fmla="*/ 7550883 w 7669162"/>
              <a:gd name="connsiteY1" fmla="*/ 0 h 2088488"/>
              <a:gd name="connsiteX2" fmla="*/ 7669162 w 7669162"/>
              <a:gd name="connsiteY2" fmla="*/ 263422 h 2088488"/>
              <a:gd name="connsiteX3" fmla="*/ 7669162 w 7669162"/>
              <a:gd name="connsiteY3" fmla="*/ 1723466 h 2088488"/>
              <a:gd name="connsiteX4" fmla="*/ 7304140 w 7669162"/>
              <a:gd name="connsiteY4" fmla="*/ 2088488 h 2088488"/>
              <a:gd name="connsiteX5" fmla="*/ 365022 w 7669162"/>
              <a:gd name="connsiteY5" fmla="*/ 2088488 h 2088488"/>
              <a:gd name="connsiteX6" fmla="*/ 0 w 7669162"/>
              <a:gd name="connsiteY6" fmla="*/ 1723466 h 2088488"/>
              <a:gd name="connsiteX0" fmla="*/ 0 w 7669163"/>
              <a:gd name="connsiteY0" fmla="*/ 1723466 h 2088488"/>
              <a:gd name="connsiteX1" fmla="*/ 7550883 w 7669163"/>
              <a:gd name="connsiteY1" fmla="*/ 0 h 2088488"/>
              <a:gd name="connsiteX2" fmla="*/ 7669162 w 7669163"/>
              <a:gd name="connsiteY2" fmla="*/ 263422 h 2088488"/>
              <a:gd name="connsiteX3" fmla="*/ 7669162 w 7669163"/>
              <a:gd name="connsiteY3" fmla="*/ 1723466 h 2088488"/>
              <a:gd name="connsiteX4" fmla="*/ 7304140 w 7669163"/>
              <a:gd name="connsiteY4" fmla="*/ 2088488 h 2088488"/>
              <a:gd name="connsiteX5" fmla="*/ 365022 w 7669163"/>
              <a:gd name="connsiteY5" fmla="*/ 2088488 h 2088488"/>
              <a:gd name="connsiteX6" fmla="*/ 0 w 7669163"/>
              <a:gd name="connsiteY6" fmla="*/ 1723466 h 2088488"/>
              <a:gd name="connsiteX0" fmla="*/ 0 w 7592963"/>
              <a:gd name="connsiteY0" fmla="*/ 1913966 h 2089701"/>
              <a:gd name="connsiteX1" fmla="*/ 7474683 w 7592963"/>
              <a:gd name="connsiteY1" fmla="*/ 0 h 2089701"/>
              <a:gd name="connsiteX2" fmla="*/ 7592962 w 7592963"/>
              <a:gd name="connsiteY2" fmla="*/ 263422 h 2089701"/>
              <a:gd name="connsiteX3" fmla="*/ 7592962 w 7592963"/>
              <a:gd name="connsiteY3" fmla="*/ 1723466 h 2089701"/>
              <a:gd name="connsiteX4" fmla="*/ 7227940 w 7592963"/>
              <a:gd name="connsiteY4" fmla="*/ 2088488 h 2089701"/>
              <a:gd name="connsiteX5" fmla="*/ 288822 w 7592963"/>
              <a:gd name="connsiteY5" fmla="*/ 2088488 h 2089701"/>
              <a:gd name="connsiteX6" fmla="*/ 0 w 7592963"/>
              <a:gd name="connsiteY6" fmla="*/ 1913966 h 2089701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2"/>
              <a:gd name="connsiteY0" fmla="*/ 1916261 h 2090783"/>
              <a:gd name="connsiteX1" fmla="*/ 7474683 w 7592962"/>
              <a:gd name="connsiteY1" fmla="*/ 2295 h 2090783"/>
              <a:gd name="connsiteX2" fmla="*/ 7592962 w 7592962"/>
              <a:gd name="connsiteY2" fmla="*/ 265717 h 2090783"/>
              <a:gd name="connsiteX3" fmla="*/ 7592962 w 7592962"/>
              <a:gd name="connsiteY3" fmla="*/ 1725761 h 2090783"/>
              <a:gd name="connsiteX4" fmla="*/ 7227940 w 7592962"/>
              <a:gd name="connsiteY4" fmla="*/ 2090783 h 2090783"/>
              <a:gd name="connsiteX5" fmla="*/ 288822 w 7592962"/>
              <a:gd name="connsiteY5" fmla="*/ 2090783 h 2090783"/>
              <a:gd name="connsiteX6" fmla="*/ 0 w 7592962"/>
              <a:gd name="connsiteY6" fmla="*/ 1916261 h 20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2962" h="2090783">
                <a:moveTo>
                  <a:pt x="0" y="1916261"/>
                </a:moveTo>
                <a:lnTo>
                  <a:pt x="7474683" y="2295"/>
                </a:lnTo>
                <a:cubicBezTo>
                  <a:pt x="7556536" y="-14941"/>
                  <a:pt x="7592962" y="64121"/>
                  <a:pt x="7592962" y="265717"/>
                </a:cubicBezTo>
                <a:lnTo>
                  <a:pt x="7592962" y="1725761"/>
                </a:lnTo>
                <a:cubicBezTo>
                  <a:pt x="7592962" y="1927357"/>
                  <a:pt x="7429536" y="2090783"/>
                  <a:pt x="7227940" y="2090783"/>
                </a:cubicBezTo>
                <a:lnTo>
                  <a:pt x="288822" y="2090783"/>
                </a:lnTo>
                <a:cubicBezTo>
                  <a:pt x="87226" y="2090783"/>
                  <a:pt x="57150" y="2032132"/>
                  <a:pt x="0" y="191626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4472C4"/>
                </a:solidFill>
              </a:rPr>
              <a:t>영화</a:t>
            </a:r>
            <a:r>
              <a:rPr lang="ko-KR" altLang="en-US" sz="3000" b="1" dirty="0">
                <a:solidFill>
                  <a:schemeClr val="accent1"/>
                </a:solidFill>
              </a:rPr>
              <a:t> 스트리밍 </a:t>
            </a:r>
            <a:r>
              <a:rPr lang="ko-KR" altLang="en-US" sz="3000" b="1" dirty="0" err="1">
                <a:solidFill>
                  <a:schemeClr val="accent1"/>
                </a:solidFill>
              </a:rPr>
              <a:t>플렛폼의</a:t>
            </a:r>
            <a:r>
              <a:rPr lang="ko-KR" altLang="en-US" sz="3000" b="1" dirty="0">
                <a:solidFill>
                  <a:schemeClr val="accent1"/>
                </a:solidFill>
              </a:rPr>
              <a:t> 영화 추천 알고리즘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E777416-BC3A-47DE-B172-BF62DE5F0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627" l="5418" r="93875">
                        <a14:foregroundMark x1="11307" y1="29253" x2="17609" y2="30083"/>
                        <a14:foregroundMark x1="9423" y1="34232" x2="8481" y2="33402"/>
                        <a14:foregroundMark x1="5477" y1="46473" x2="5477" y2="48963"/>
                        <a14:foregroundMark x1="32509" y1="44191" x2="32509" y2="44191"/>
                        <a14:foregroundMark x1="44876" y1="48133" x2="44876" y2="48133"/>
                        <a14:foregroundMark x1="56537" y1="38382" x2="56537" y2="38382"/>
                        <a14:foregroundMark x1="64016" y1="35892" x2="64016" y2="35892"/>
                        <a14:foregroundMark x1="74264" y1="40871" x2="74264" y2="40871"/>
                        <a14:foregroundMark x1="88516" y1="44191" x2="88516" y2="44191"/>
                        <a14:foregroundMark x1="93875" y1="61411" x2="93875" y2="614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0232" y="3912665"/>
            <a:ext cx="4082710" cy="1158932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DFFAAFAB-1620-4111-9618-FC1F3E816573}"/>
              </a:ext>
            </a:extLst>
          </p:cNvPr>
          <p:cNvSpPr txBox="1"/>
          <p:nvPr/>
        </p:nvSpPr>
        <p:spPr>
          <a:xfrm>
            <a:off x="2871310" y="5269268"/>
            <a:ext cx="5759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1900" b="1" dirty="0">
                <a:solidFill>
                  <a:schemeClr val="accent1">
                    <a:lumMod val="50000"/>
                  </a:schemeClr>
                </a:solidFill>
              </a:rPr>
              <a:t>유사한 취향</a:t>
            </a:r>
            <a:r>
              <a:rPr lang="en-US" altLang="ko-KR" sz="19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900" b="1" dirty="0">
                <a:solidFill>
                  <a:schemeClr val="accent1">
                    <a:lumMod val="50000"/>
                  </a:schemeClr>
                </a:solidFill>
              </a:rPr>
              <a:t>선호도를 보인 다른 회원 연계 추천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C974B6E-0952-4BDE-BE84-C442303D41BE}"/>
              </a:ext>
            </a:extLst>
          </p:cNvPr>
          <p:cNvSpPr/>
          <p:nvPr/>
        </p:nvSpPr>
        <p:spPr>
          <a:xfrm>
            <a:off x="2227006" y="1287842"/>
            <a:ext cx="7669162" cy="2190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2F6C108-CF58-488B-BF38-24A7C38C0EF5}"/>
              </a:ext>
            </a:extLst>
          </p:cNvPr>
          <p:cNvSpPr/>
          <p:nvPr/>
        </p:nvSpPr>
        <p:spPr>
          <a:xfrm>
            <a:off x="2274630" y="1412628"/>
            <a:ext cx="7621537" cy="2090783"/>
          </a:xfrm>
          <a:custGeom>
            <a:avLst/>
            <a:gdLst>
              <a:gd name="connsiteX0" fmla="*/ 0 w 7669162"/>
              <a:gd name="connsiteY0" fmla="*/ 365022 h 2190088"/>
              <a:gd name="connsiteX1" fmla="*/ 365022 w 7669162"/>
              <a:gd name="connsiteY1" fmla="*/ 0 h 2190088"/>
              <a:gd name="connsiteX2" fmla="*/ 7304140 w 7669162"/>
              <a:gd name="connsiteY2" fmla="*/ 0 h 2190088"/>
              <a:gd name="connsiteX3" fmla="*/ 7669162 w 7669162"/>
              <a:gd name="connsiteY3" fmla="*/ 365022 h 2190088"/>
              <a:gd name="connsiteX4" fmla="*/ 7669162 w 7669162"/>
              <a:gd name="connsiteY4" fmla="*/ 1825066 h 2190088"/>
              <a:gd name="connsiteX5" fmla="*/ 7304140 w 7669162"/>
              <a:gd name="connsiteY5" fmla="*/ 2190088 h 2190088"/>
              <a:gd name="connsiteX6" fmla="*/ 365022 w 7669162"/>
              <a:gd name="connsiteY6" fmla="*/ 2190088 h 2190088"/>
              <a:gd name="connsiteX7" fmla="*/ 0 w 7669162"/>
              <a:gd name="connsiteY7" fmla="*/ 1825066 h 2190088"/>
              <a:gd name="connsiteX8" fmla="*/ 0 w 7669162"/>
              <a:gd name="connsiteY8" fmla="*/ 365022 h 2190088"/>
              <a:gd name="connsiteX0" fmla="*/ 0 w 7669162"/>
              <a:gd name="connsiteY0" fmla="*/ 365022 h 2190088"/>
              <a:gd name="connsiteX1" fmla="*/ 7304140 w 7669162"/>
              <a:gd name="connsiteY1" fmla="*/ 0 h 2190088"/>
              <a:gd name="connsiteX2" fmla="*/ 7669162 w 7669162"/>
              <a:gd name="connsiteY2" fmla="*/ 365022 h 2190088"/>
              <a:gd name="connsiteX3" fmla="*/ 7669162 w 7669162"/>
              <a:gd name="connsiteY3" fmla="*/ 1825066 h 2190088"/>
              <a:gd name="connsiteX4" fmla="*/ 7304140 w 7669162"/>
              <a:gd name="connsiteY4" fmla="*/ 2190088 h 2190088"/>
              <a:gd name="connsiteX5" fmla="*/ 365022 w 7669162"/>
              <a:gd name="connsiteY5" fmla="*/ 2190088 h 2190088"/>
              <a:gd name="connsiteX6" fmla="*/ 0 w 7669162"/>
              <a:gd name="connsiteY6" fmla="*/ 1825066 h 2190088"/>
              <a:gd name="connsiteX7" fmla="*/ 0 w 7669162"/>
              <a:gd name="connsiteY7" fmla="*/ 365022 h 2190088"/>
              <a:gd name="connsiteX0" fmla="*/ 0 w 7669162"/>
              <a:gd name="connsiteY0" fmla="*/ 1825066 h 2190088"/>
              <a:gd name="connsiteX1" fmla="*/ 7304140 w 7669162"/>
              <a:gd name="connsiteY1" fmla="*/ 0 h 2190088"/>
              <a:gd name="connsiteX2" fmla="*/ 7669162 w 7669162"/>
              <a:gd name="connsiteY2" fmla="*/ 365022 h 2190088"/>
              <a:gd name="connsiteX3" fmla="*/ 7669162 w 7669162"/>
              <a:gd name="connsiteY3" fmla="*/ 1825066 h 2190088"/>
              <a:gd name="connsiteX4" fmla="*/ 7304140 w 7669162"/>
              <a:gd name="connsiteY4" fmla="*/ 2190088 h 2190088"/>
              <a:gd name="connsiteX5" fmla="*/ 365022 w 7669162"/>
              <a:gd name="connsiteY5" fmla="*/ 2190088 h 2190088"/>
              <a:gd name="connsiteX6" fmla="*/ 0 w 7669162"/>
              <a:gd name="connsiteY6" fmla="*/ 1825066 h 2190088"/>
              <a:gd name="connsiteX0" fmla="*/ 0 w 7686223"/>
              <a:gd name="connsiteY0" fmla="*/ 1723466 h 2088488"/>
              <a:gd name="connsiteX1" fmla="*/ 7550883 w 7686223"/>
              <a:gd name="connsiteY1" fmla="*/ 0 h 2088488"/>
              <a:gd name="connsiteX2" fmla="*/ 7669162 w 7686223"/>
              <a:gd name="connsiteY2" fmla="*/ 263422 h 2088488"/>
              <a:gd name="connsiteX3" fmla="*/ 7669162 w 7686223"/>
              <a:gd name="connsiteY3" fmla="*/ 1723466 h 2088488"/>
              <a:gd name="connsiteX4" fmla="*/ 7304140 w 7686223"/>
              <a:gd name="connsiteY4" fmla="*/ 2088488 h 2088488"/>
              <a:gd name="connsiteX5" fmla="*/ 365022 w 7686223"/>
              <a:gd name="connsiteY5" fmla="*/ 2088488 h 2088488"/>
              <a:gd name="connsiteX6" fmla="*/ 0 w 7686223"/>
              <a:gd name="connsiteY6" fmla="*/ 1723466 h 2088488"/>
              <a:gd name="connsiteX0" fmla="*/ 0 w 7691251"/>
              <a:gd name="connsiteY0" fmla="*/ 1723466 h 2088488"/>
              <a:gd name="connsiteX1" fmla="*/ 7550883 w 7691251"/>
              <a:gd name="connsiteY1" fmla="*/ 0 h 2088488"/>
              <a:gd name="connsiteX2" fmla="*/ 7669162 w 7691251"/>
              <a:gd name="connsiteY2" fmla="*/ 263422 h 2088488"/>
              <a:gd name="connsiteX3" fmla="*/ 7669162 w 7691251"/>
              <a:gd name="connsiteY3" fmla="*/ 1723466 h 2088488"/>
              <a:gd name="connsiteX4" fmla="*/ 7304140 w 7691251"/>
              <a:gd name="connsiteY4" fmla="*/ 2088488 h 2088488"/>
              <a:gd name="connsiteX5" fmla="*/ 365022 w 7691251"/>
              <a:gd name="connsiteY5" fmla="*/ 2088488 h 2088488"/>
              <a:gd name="connsiteX6" fmla="*/ 0 w 7691251"/>
              <a:gd name="connsiteY6" fmla="*/ 1723466 h 2088488"/>
              <a:gd name="connsiteX0" fmla="*/ 0 w 7696521"/>
              <a:gd name="connsiteY0" fmla="*/ 1723466 h 2088488"/>
              <a:gd name="connsiteX1" fmla="*/ 7550883 w 7696521"/>
              <a:gd name="connsiteY1" fmla="*/ 0 h 2088488"/>
              <a:gd name="connsiteX2" fmla="*/ 7669162 w 7696521"/>
              <a:gd name="connsiteY2" fmla="*/ 263422 h 2088488"/>
              <a:gd name="connsiteX3" fmla="*/ 7669162 w 7696521"/>
              <a:gd name="connsiteY3" fmla="*/ 1723466 h 2088488"/>
              <a:gd name="connsiteX4" fmla="*/ 7304140 w 7696521"/>
              <a:gd name="connsiteY4" fmla="*/ 2088488 h 2088488"/>
              <a:gd name="connsiteX5" fmla="*/ 365022 w 7696521"/>
              <a:gd name="connsiteY5" fmla="*/ 2088488 h 2088488"/>
              <a:gd name="connsiteX6" fmla="*/ 0 w 7696521"/>
              <a:gd name="connsiteY6" fmla="*/ 1723466 h 2088488"/>
              <a:gd name="connsiteX0" fmla="*/ 0 w 7673620"/>
              <a:gd name="connsiteY0" fmla="*/ 1723466 h 2088488"/>
              <a:gd name="connsiteX1" fmla="*/ 7550883 w 7673620"/>
              <a:gd name="connsiteY1" fmla="*/ 0 h 2088488"/>
              <a:gd name="connsiteX2" fmla="*/ 7669162 w 7673620"/>
              <a:gd name="connsiteY2" fmla="*/ 263422 h 2088488"/>
              <a:gd name="connsiteX3" fmla="*/ 7669162 w 7673620"/>
              <a:gd name="connsiteY3" fmla="*/ 1723466 h 2088488"/>
              <a:gd name="connsiteX4" fmla="*/ 7304140 w 7673620"/>
              <a:gd name="connsiteY4" fmla="*/ 2088488 h 2088488"/>
              <a:gd name="connsiteX5" fmla="*/ 365022 w 7673620"/>
              <a:gd name="connsiteY5" fmla="*/ 2088488 h 2088488"/>
              <a:gd name="connsiteX6" fmla="*/ 0 w 7673620"/>
              <a:gd name="connsiteY6" fmla="*/ 1723466 h 2088488"/>
              <a:gd name="connsiteX0" fmla="*/ 0 w 7669162"/>
              <a:gd name="connsiteY0" fmla="*/ 1723466 h 2088488"/>
              <a:gd name="connsiteX1" fmla="*/ 7550883 w 7669162"/>
              <a:gd name="connsiteY1" fmla="*/ 0 h 2088488"/>
              <a:gd name="connsiteX2" fmla="*/ 7669162 w 7669162"/>
              <a:gd name="connsiteY2" fmla="*/ 263422 h 2088488"/>
              <a:gd name="connsiteX3" fmla="*/ 7669162 w 7669162"/>
              <a:gd name="connsiteY3" fmla="*/ 1723466 h 2088488"/>
              <a:gd name="connsiteX4" fmla="*/ 7304140 w 7669162"/>
              <a:gd name="connsiteY4" fmla="*/ 2088488 h 2088488"/>
              <a:gd name="connsiteX5" fmla="*/ 365022 w 7669162"/>
              <a:gd name="connsiteY5" fmla="*/ 2088488 h 2088488"/>
              <a:gd name="connsiteX6" fmla="*/ 0 w 7669162"/>
              <a:gd name="connsiteY6" fmla="*/ 1723466 h 2088488"/>
              <a:gd name="connsiteX0" fmla="*/ 0 w 7669163"/>
              <a:gd name="connsiteY0" fmla="*/ 1723466 h 2088488"/>
              <a:gd name="connsiteX1" fmla="*/ 7550883 w 7669163"/>
              <a:gd name="connsiteY1" fmla="*/ 0 h 2088488"/>
              <a:gd name="connsiteX2" fmla="*/ 7669162 w 7669163"/>
              <a:gd name="connsiteY2" fmla="*/ 263422 h 2088488"/>
              <a:gd name="connsiteX3" fmla="*/ 7669162 w 7669163"/>
              <a:gd name="connsiteY3" fmla="*/ 1723466 h 2088488"/>
              <a:gd name="connsiteX4" fmla="*/ 7304140 w 7669163"/>
              <a:gd name="connsiteY4" fmla="*/ 2088488 h 2088488"/>
              <a:gd name="connsiteX5" fmla="*/ 365022 w 7669163"/>
              <a:gd name="connsiteY5" fmla="*/ 2088488 h 2088488"/>
              <a:gd name="connsiteX6" fmla="*/ 0 w 7669163"/>
              <a:gd name="connsiteY6" fmla="*/ 1723466 h 2088488"/>
              <a:gd name="connsiteX0" fmla="*/ 0 w 7592963"/>
              <a:gd name="connsiteY0" fmla="*/ 1913966 h 2089701"/>
              <a:gd name="connsiteX1" fmla="*/ 7474683 w 7592963"/>
              <a:gd name="connsiteY1" fmla="*/ 0 h 2089701"/>
              <a:gd name="connsiteX2" fmla="*/ 7592962 w 7592963"/>
              <a:gd name="connsiteY2" fmla="*/ 263422 h 2089701"/>
              <a:gd name="connsiteX3" fmla="*/ 7592962 w 7592963"/>
              <a:gd name="connsiteY3" fmla="*/ 1723466 h 2089701"/>
              <a:gd name="connsiteX4" fmla="*/ 7227940 w 7592963"/>
              <a:gd name="connsiteY4" fmla="*/ 2088488 h 2089701"/>
              <a:gd name="connsiteX5" fmla="*/ 288822 w 7592963"/>
              <a:gd name="connsiteY5" fmla="*/ 2088488 h 2089701"/>
              <a:gd name="connsiteX6" fmla="*/ 0 w 7592963"/>
              <a:gd name="connsiteY6" fmla="*/ 1913966 h 2089701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3"/>
              <a:gd name="connsiteY0" fmla="*/ 1913966 h 2088488"/>
              <a:gd name="connsiteX1" fmla="*/ 7474683 w 7592963"/>
              <a:gd name="connsiteY1" fmla="*/ 0 h 2088488"/>
              <a:gd name="connsiteX2" fmla="*/ 7592962 w 7592963"/>
              <a:gd name="connsiteY2" fmla="*/ 263422 h 2088488"/>
              <a:gd name="connsiteX3" fmla="*/ 7592962 w 7592963"/>
              <a:gd name="connsiteY3" fmla="*/ 1723466 h 2088488"/>
              <a:gd name="connsiteX4" fmla="*/ 7227940 w 7592963"/>
              <a:gd name="connsiteY4" fmla="*/ 2088488 h 2088488"/>
              <a:gd name="connsiteX5" fmla="*/ 288822 w 7592963"/>
              <a:gd name="connsiteY5" fmla="*/ 2088488 h 2088488"/>
              <a:gd name="connsiteX6" fmla="*/ 0 w 7592963"/>
              <a:gd name="connsiteY6" fmla="*/ 1913966 h 2088488"/>
              <a:gd name="connsiteX0" fmla="*/ 0 w 7592962"/>
              <a:gd name="connsiteY0" fmla="*/ 1916261 h 2090783"/>
              <a:gd name="connsiteX1" fmla="*/ 7474683 w 7592962"/>
              <a:gd name="connsiteY1" fmla="*/ 2295 h 2090783"/>
              <a:gd name="connsiteX2" fmla="*/ 7592962 w 7592962"/>
              <a:gd name="connsiteY2" fmla="*/ 265717 h 2090783"/>
              <a:gd name="connsiteX3" fmla="*/ 7592962 w 7592962"/>
              <a:gd name="connsiteY3" fmla="*/ 1725761 h 2090783"/>
              <a:gd name="connsiteX4" fmla="*/ 7227940 w 7592962"/>
              <a:gd name="connsiteY4" fmla="*/ 2090783 h 2090783"/>
              <a:gd name="connsiteX5" fmla="*/ 288822 w 7592962"/>
              <a:gd name="connsiteY5" fmla="*/ 2090783 h 2090783"/>
              <a:gd name="connsiteX6" fmla="*/ 0 w 7592962"/>
              <a:gd name="connsiteY6" fmla="*/ 1916261 h 209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2962" h="2090783">
                <a:moveTo>
                  <a:pt x="0" y="1916261"/>
                </a:moveTo>
                <a:lnTo>
                  <a:pt x="7474683" y="2295"/>
                </a:lnTo>
                <a:cubicBezTo>
                  <a:pt x="7556536" y="-14941"/>
                  <a:pt x="7592962" y="64121"/>
                  <a:pt x="7592962" y="265717"/>
                </a:cubicBezTo>
                <a:lnTo>
                  <a:pt x="7592962" y="1725761"/>
                </a:lnTo>
                <a:cubicBezTo>
                  <a:pt x="7592962" y="1927357"/>
                  <a:pt x="7429536" y="2090783"/>
                  <a:pt x="7227940" y="2090783"/>
                </a:cubicBezTo>
                <a:lnTo>
                  <a:pt x="288822" y="2090783"/>
                </a:lnTo>
                <a:cubicBezTo>
                  <a:pt x="87226" y="2090783"/>
                  <a:pt x="57150" y="2032132"/>
                  <a:pt x="0" y="191626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AB0373-99DC-45A9-8BF7-330430F488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01" b="89831" l="484" r="99677">
                        <a14:foregroundMark x1="7370" y1="52542" x2="7581" y2="53027"/>
                        <a14:foregroundMark x1="7055" y1="51816" x2="7370" y2="52542"/>
                        <a14:foregroundMark x1="6318" y1="50121" x2="7055" y2="51816"/>
                        <a14:foregroundMark x1="5161" y1="47458" x2="5767" y2="48854"/>
                        <a14:foregroundMark x1="645" y1="45036" x2="645" y2="45036"/>
                        <a14:foregroundMark x1="645" y1="45763" x2="968" y2="49395"/>
                        <a14:foregroundMark x1="19677" y1="46247" x2="19677" y2="49395"/>
                        <a14:foregroundMark x1="38065" y1="42373" x2="38871" y2="46247"/>
                        <a14:foregroundMark x1="50484" y1="47700" x2="50484" y2="52058"/>
                        <a14:foregroundMark x1="63065" y1="49395" x2="63065" y2="53027"/>
                        <a14:foregroundMark x1="80968" y1="49879" x2="80968" y2="54479"/>
                        <a14:foregroundMark x1="92581" y1="48910" x2="93065" y2="54479"/>
                        <a14:foregroundMark x1="95968" y1="37046" x2="94355" y2="42615"/>
                        <a14:foregroundMark x1="99677" y1="31961" x2="98871" y2="33656"/>
                        <a14:foregroundMark x1="2742" y1="49395" x2="2093" y2="50953"/>
                        <a14:foregroundMark x1="9073" y1="53269" x2="10484" y2="54964"/>
                        <a14:foregroundMark x1="8871" y1="53027" x2="9073" y2="53269"/>
                        <a14:foregroundMark x1="8387" y1="53269" x2="7258" y2="54964"/>
                        <a14:foregroundMark x1="8871" y1="52542" x2="8387" y2="53269"/>
                        <a14:foregroundMark x1="10174" y1="53269" x2="9677" y2="55206"/>
                        <a14:foregroundMark x1="10360" y1="52542" x2="10174" y2="53269"/>
                        <a14:foregroundMark x1="10484" y1="52058" x2="10360" y2="52542"/>
                        <a14:foregroundMark x1="2258" y1="49395" x2="2742" y2="47700"/>
                        <a14:foregroundMark x1="2742" y1="46973" x2="2742" y2="50121"/>
                        <a14:backgroundMark x1="3548" y1="50121" x2="3871" y2="51332"/>
                        <a14:backgroundMark x1="8548" y1="51816" x2="8548" y2="51816"/>
                        <a14:backgroundMark x1="8548" y1="52542" x2="8548" y2="52542"/>
                        <a14:backgroundMark x1="8871" y1="53269" x2="8871" y2="53269"/>
                        <a14:backgroundMark x1="8871" y1="52542" x2="8871" y2="52542"/>
                      </a14:backgroundRemoval>
                    </a14:imgEffect>
                  </a14:imgLayer>
                </a14:imgProps>
              </a:ext>
            </a:extLst>
          </a:blip>
          <a:srcRect t="23519" b="26119"/>
          <a:stretch/>
        </p:blipFill>
        <p:spPr>
          <a:xfrm>
            <a:off x="4898159" y="1396371"/>
            <a:ext cx="2412478" cy="809320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AC1F32C1-6C0F-456E-9DB0-C2EF03D28622}"/>
              </a:ext>
            </a:extLst>
          </p:cNvPr>
          <p:cNvSpPr txBox="1"/>
          <p:nvPr/>
        </p:nvSpPr>
        <p:spPr>
          <a:xfrm>
            <a:off x="2871310" y="2472296"/>
            <a:ext cx="6769109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1900" dirty="0">
                <a:solidFill>
                  <a:schemeClr val="accent1">
                    <a:lumMod val="50000"/>
                  </a:schemeClr>
                </a:solidFill>
              </a:rPr>
              <a:t>사용자의 시청 기록</a:t>
            </a:r>
            <a:r>
              <a:rPr lang="en-US" altLang="ko-KR" sz="19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1900" dirty="0">
                <a:solidFill>
                  <a:schemeClr val="accent1">
                    <a:lumMod val="50000"/>
                  </a:schemeClr>
                </a:solidFill>
              </a:rPr>
              <a:t> 다른 콘텐츠 평가 결과 등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900" b="1" dirty="0">
                <a:solidFill>
                  <a:schemeClr val="accent1">
                    <a:lumMod val="50000"/>
                  </a:schemeClr>
                </a:solidFill>
              </a:rPr>
              <a:t>유사한 취향과 선호도를 보인 다른 회원 연계 추천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900" dirty="0">
                <a:solidFill>
                  <a:schemeClr val="accent1">
                    <a:lumMod val="50000"/>
                  </a:schemeClr>
                </a:solidFill>
              </a:rPr>
              <a:t>장르</a:t>
            </a:r>
            <a:r>
              <a:rPr lang="en-US" altLang="ko-KR" sz="19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1900" dirty="0">
                <a:solidFill>
                  <a:schemeClr val="accent1">
                    <a:lumMod val="50000"/>
                  </a:schemeClr>
                </a:solidFill>
              </a:rPr>
              <a:t>카테고리</a:t>
            </a:r>
            <a:r>
              <a:rPr lang="en-US" altLang="ko-KR" sz="19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1900" dirty="0">
                <a:solidFill>
                  <a:schemeClr val="accent1">
                    <a:lumMod val="50000"/>
                  </a:schemeClr>
                </a:solidFill>
              </a:rPr>
              <a:t>배우</a:t>
            </a:r>
            <a:r>
              <a:rPr lang="en-US" altLang="ko-KR" sz="19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1900" dirty="0">
                <a:solidFill>
                  <a:schemeClr val="accent1">
                    <a:lumMod val="50000"/>
                  </a:schemeClr>
                </a:solidFill>
              </a:rPr>
              <a:t>출시연도 등 콘텐츠 관련 정보</a:t>
            </a:r>
          </a:p>
        </p:txBody>
      </p:sp>
    </p:spTree>
    <p:extLst>
      <p:ext uri="{BB962C8B-B14F-4D97-AF65-F5344CB8AC3E}">
        <p14:creationId xmlns:p14="http://schemas.microsoft.com/office/powerpoint/2010/main" val="28288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기존 </a:t>
            </a:r>
            <a:r>
              <a:rPr lang="ko-KR" altLang="en-US" sz="3000" b="1" dirty="0" err="1">
                <a:solidFill>
                  <a:schemeClr val="accent1"/>
                </a:solidFill>
              </a:rPr>
              <a:t>플렛폼의</a:t>
            </a:r>
            <a:r>
              <a:rPr lang="ko-KR" altLang="en-US" sz="3000" b="1" dirty="0">
                <a:solidFill>
                  <a:schemeClr val="accent1"/>
                </a:solidFill>
              </a:rPr>
              <a:t> 영화 추천 </a:t>
            </a:r>
            <a:r>
              <a:rPr lang="ko-KR" altLang="en-US" sz="3000" b="1" dirty="0">
                <a:solidFill>
                  <a:srgbClr val="FF3300"/>
                </a:solidFill>
              </a:rPr>
              <a:t>문제점 </a:t>
            </a:r>
            <a:r>
              <a:rPr lang="en-US" altLang="ko-KR" sz="3000" b="1" dirty="0">
                <a:solidFill>
                  <a:srgbClr val="FF3300"/>
                </a:solidFill>
              </a:rPr>
              <a:t>[</a:t>
            </a:r>
            <a:r>
              <a:rPr lang="ko-KR" altLang="en-US" sz="3000" b="1" dirty="0">
                <a:solidFill>
                  <a:srgbClr val="FF3300"/>
                </a:solidFill>
              </a:rPr>
              <a:t>연관영화</a:t>
            </a:r>
            <a:r>
              <a:rPr lang="en-US" altLang="ko-KR" sz="3000" b="1" dirty="0">
                <a:solidFill>
                  <a:srgbClr val="FF3300"/>
                </a:solidFill>
              </a:rPr>
              <a:t>]</a:t>
            </a:r>
            <a:endParaRPr lang="ko-KR" altLang="en-US" sz="3000" b="1" dirty="0">
              <a:solidFill>
                <a:srgbClr val="FF33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E31C17-24C5-4588-90B3-2869CF3B0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167" r="93333">
                        <a14:foregroundMark x1="12833" y1="42333" x2="12833" y2="42333"/>
                        <a14:foregroundMark x1="10167" y1="39667" x2="7333" y2="39667"/>
                        <a14:foregroundMark x1="40833" y1="54333" x2="40833" y2="54333"/>
                        <a14:foregroundMark x1="40333" y1="55333" x2="40333" y2="55333"/>
                        <a14:foregroundMark x1="40333" y1="57333" x2="40333" y2="57333"/>
                        <a14:foregroundMark x1="42167" y1="63667" x2="42167" y2="63667"/>
                        <a14:foregroundMark x1="41333" y1="55333" x2="41333" y2="51667"/>
                        <a14:foregroundMark x1="46333" y1="55333" x2="46333" y2="60000"/>
                        <a14:foregroundMark x1="55667" y1="55333" x2="55667" y2="62000"/>
                        <a14:foregroundMark x1="65500" y1="51667" x2="65500" y2="55333"/>
                        <a14:foregroundMark x1="70167" y1="54333" x2="70167" y2="59000"/>
                        <a14:foregroundMark x1="79333" y1="53667" x2="79000" y2="57333"/>
                        <a14:foregroundMark x1="89167" y1="59000" x2="88667" y2="63000"/>
                        <a14:foregroundMark x1="88667" y1="57333" x2="88667" y2="60000"/>
                        <a14:foregroundMark x1="88667" y1="53667" x2="88667" y2="57333"/>
                        <a14:foregroundMark x1="93333" y1="52667" x2="93333" y2="52667"/>
                        <a14:foregroundMark x1="92833" y1="51667" x2="92833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13" y="883365"/>
            <a:ext cx="2587415" cy="12937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B1B5FB-D4B0-4F7C-B55D-483CD79B3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87" y="1230526"/>
            <a:ext cx="2385530" cy="6390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3B3A7B-FBB4-4CF2-BD11-BFCF7B14F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876" y="2048224"/>
            <a:ext cx="3089488" cy="43183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699431-6B34-4F94-BCA6-8A963BEC6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509" y="2040016"/>
            <a:ext cx="2486025" cy="43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기존 </a:t>
            </a:r>
            <a:r>
              <a:rPr lang="ko-KR" altLang="en-US" sz="3000" b="1" dirty="0" err="1">
                <a:solidFill>
                  <a:schemeClr val="accent1"/>
                </a:solidFill>
              </a:rPr>
              <a:t>플렛폼의</a:t>
            </a:r>
            <a:r>
              <a:rPr lang="ko-KR" altLang="en-US" sz="3000" b="1" dirty="0">
                <a:solidFill>
                  <a:schemeClr val="accent1"/>
                </a:solidFill>
              </a:rPr>
              <a:t> 영화 추천 </a:t>
            </a:r>
            <a:r>
              <a:rPr lang="ko-KR" altLang="en-US" sz="3000" b="1" dirty="0">
                <a:solidFill>
                  <a:srgbClr val="FF3300"/>
                </a:solidFill>
              </a:rPr>
              <a:t>문제점 </a:t>
            </a:r>
            <a:r>
              <a:rPr lang="en-US" altLang="ko-KR" sz="3000" b="1" dirty="0">
                <a:solidFill>
                  <a:srgbClr val="FF3300"/>
                </a:solidFill>
              </a:rPr>
              <a:t>[</a:t>
            </a:r>
            <a:r>
              <a:rPr lang="ko-KR" altLang="en-US" sz="3000" b="1" dirty="0">
                <a:solidFill>
                  <a:srgbClr val="FF3300"/>
                </a:solidFill>
              </a:rPr>
              <a:t>장르</a:t>
            </a:r>
            <a:r>
              <a:rPr lang="en-US" altLang="ko-KR" sz="3000" b="1" dirty="0">
                <a:solidFill>
                  <a:srgbClr val="FF3300"/>
                </a:solidFill>
              </a:rPr>
              <a:t>]</a:t>
            </a:r>
            <a:endParaRPr lang="ko-KR" altLang="en-US" sz="3000" b="1" dirty="0">
              <a:solidFill>
                <a:srgbClr val="FF33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15C018-A34C-44CF-B94E-5086ACF15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7" y="2227900"/>
            <a:ext cx="5655875" cy="24837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03FE88-C10E-4220-B3DD-A2DEDDD4F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49" y="2174892"/>
            <a:ext cx="5655875" cy="2562293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49FEA5E-D04C-4670-9F1C-1D690F5C01AA}"/>
              </a:ext>
            </a:extLst>
          </p:cNvPr>
          <p:cNvSpPr/>
          <p:nvPr/>
        </p:nvSpPr>
        <p:spPr>
          <a:xfrm>
            <a:off x="371376" y="2241647"/>
            <a:ext cx="11449248" cy="2483727"/>
          </a:xfrm>
          <a:prstGeom prst="frame">
            <a:avLst>
              <a:gd name="adj1" fmla="val 1352"/>
            </a:avLst>
          </a:prstGeom>
          <a:gradFill flip="none" rotWithShape="1">
            <a:gsLst>
              <a:gs pos="0">
                <a:srgbClr val="20B5C7"/>
              </a:gs>
              <a:gs pos="51000">
                <a:srgbClr val="ABC0E4"/>
              </a:gs>
              <a:gs pos="10000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272D96-616A-4422-954C-D9F720FD7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906011"/>
            <a:ext cx="3475582" cy="5166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843049-374A-4138-9F12-DC415D526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5" y="2743200"/>
            <a:ext cx="280903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4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1" y="206832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50800">
            <a:gradFill flip="none" rotWithShape="1">
              <a:gsLst>
                <a:gs pos="0">
                  <a:srgbClr val="0039B8"/>
                </a:gs>
                <a:gs pos="50000">
                  <a:srgbClr val="ABC0E4"/>
                </a:gs>
                <a:gs pos="100000">
                  <a:srgbClr val="20B5C7"/>
                </a:gs>
              </a:gsLst>
              <a:lin ang="8100000" scaled="0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730A2-E899-4890-A580-ED6393294A03}"/>
              </a:ext>
            </a:extLst>
          </p:cNvPr>
          <p:cNvSpPr txBox="1"/>
          <p:nvPr/>
        </p:nvSpPr>
        <p:spPr>
          <a:xfrm>
            <a:off x="2464040" y="2665709"/>
            <a:ext cx="76227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1"/>
                </a:solidFill>
              </a:rPr>
              <a:t>2. </a:t>
            </a:r>
            <a:r>
              <a:rPr lang="ko-KR" altLang="en-US" sz="5000" b="1" dirty="0">
                <a:solidFill>
                  <a:schemeClr val="accent1"/>
                </a:solidFill>
              </a:rPr>
              <a:t>어떻게 해결할 것인가</a:t>
            </a:r>
            <a:r>
              <a:rPr lang="en-US" altLang="ko-KR" sz="5000" b="1" dirty="0">
                <a:solidFill>
                  <a:schemeClr val="accent1"/>
                </a:solidFill>
              </a:rPr>
              <a:t>?</a:t>
            </a:r>
            <a:endParaRPr lang="ko-KR" altLang="en-US" sz="5000" dirty="0">
              <a:solidFill>
                <a:schemeClr val="accent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88D6C9-ACCB-40C2-A3F9-3447B9F2EA00}"/>
              </a:ext>
            </a:extLst>
          </p:cNvPr>
          <p:cNvCxnSpPr>
            <a:cxnSpLocks/>
          </p:cNvCxnSpPr>
          <p:nvPr/>
        </p:nvCxnSpPr>
        <p:spPr>
          <a:xfrm>
            <a:off x="2050026" y="3676018"/>
            <a:ext cx="8450826" cy="0"/>
          </a:xfrm>
          <a:prstGeom prst="line">
            <a:avLst/>
          </a:prstGeom>
          <a:ln w="6350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E0D53DA0-924A-44AE-AB0D-862778B73122}"/>
              </a:ext>
            </a:extLst>
          </p:cNvPr>
          <p:cNvSpPr/>
          <p:nvPr/>
        </p:nvSpPr>
        <p:spPr>
          <a:xfrm>
            <a:off x="194872" y="262328"/>
            <a:ext cx="11802256" cy="6333344"/>
          </a:xfrm>
          <a:prstGeom prst="frame">
            <a:avLst>
              <a:gd name="adj1" fmla="val 1352"/>
            </a:avLst>
          </a:prstGeom>
          <a:gradFill flip="none" rotWithShape="1">
            <a:gsLst>
              <a:gs pos="100000">
                <a:srgbClr val="20B5C7"/>
              </a:gs>
              <a:gs pos="51000">
                <a:srgbClr val="ABC0E4"/>
              </a:gs>
              <a:gs pos="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ED5056-253F-47A7-878A-3302F7961726}"/>
              </a:ext>
            </a:extLst>
          </p:cNvPr>
          <p:cNvCxnSpPr>
            <a:cxnSpLocks/>
          </p:cNvCxnSpPr>
          <p:nvPr/>
        </p:nvCxnSpPr>
        <p:spPr>
          <a:xfrm flipH="1">
            <a:off x="484782" y="1031679"/>
            <a:ext cx="841313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559FB9-1455-4E91-A1B8-F3830394100F}"/>
              </a:ext>
            </a:extLst>
          </p:cNvPr>
          <p:cNvCxnSpPr>
            <a:cxnSpLocks/>
          </p:cNvCxnSpPr>
          <p:nvPr/>
        </p:nvCxnSpPr>
        <p:spPr>
          <a:xfrm flipV="1">
            <a:off x="591809" y="491429"/>
            <a:ext cx="501442" cy="79641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D84296-33DB-4B7F-8C58-D24FBAE28168}"/>
              </a:ext>
            </a:extLst>
          </p:cNvPr>
          <p:cNvSpPr txBox="1"/>
          <p:nvPr/>
        </p:nvSpPr>
        <p:spPr>
          <a:xfrm>
            <a:off x="1200278" y="491429"/>
            <a:ext cx="7804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accent1"/>
                </a:solidFill>
              </a:rPr>
              <a:t>“</a:t>
            </a:r>
            <a:r>
              <a:rPr lang="ko-KR" altLang="en-US" sz="3000" b="1" dirty="0">
                <a:solidFill>
                  <a:schemeClr val="accent1"/>
                </a:solidFill>
              </a:rPr>
              <a:t>도둑들 </a:t>
            </a:r>
            <a:r>
              <a:rPr lang="en-US" altLang="ko-KR" sz="3000" b="1" dirty="0">
                <a:solidFill>
                  <a:schemeClr val="accent1"/>
                </a:solidFill>
              </a:rPr>
              <a:t>&amp;</a:t>
            </a:r>
            <a:r>
              <a:rPr lang="ko-KR" altLang="en-US" sz="3000" b="1" dirty="0">
                <a:solidFill>
                  <a:schemeClr val="accent1"/>
                </a:solidFill>
              </a:rPr>
              <a:t> 아저씨</a:t>
            </a:r>
            <a:r>
              <a:rPr lang="en-US" altLang="ko-KR" sz="3000" b="1" dirty="0">
                <a:solidFill>
                  <a:schemeClr val="accent1"/>
                </a:solidFill>
              </a:rPr>
              <a:t>”</a:t>
            </a:r>
            <a:r>
              <a:rPr lang="ko-KR" altLang="en-US" sz="3000" b="1" dirty="0">
                <a:solidFill>
                  <a:schemeClr val="accent1"/>
                </a:solidFill>
              </a:rPr>
              <a:t>의 리뷰 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7CAD4-E1BA-4DB1-9ADD-712814E72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30" y="1451518"/>
            <a:ext cx="6546147" cy="1783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5B7BCE-D8F4-4DF8-AB5E-227D56872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73" y="3623247"/>
            <a:ext cx="6546147" cy="2514818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3F48240B-77EC-438C-97AB-F864A0EDDAD0}"/>
              </a:ext>
            </a:extLst>
          </p:cNvPr>
          <p:cNvSpPr/>
          <p:nvPr/>
        </p:nvSpPr>
        <p:spPr>
          <a:xfrm>
            <a:off x="842530" y="1393370"/>
            <a:ext cx="6546146" cy="1903489"/>
          </a:xfrm>
          <a:prstGeom prst="frame">
            <a:avLst>
              <a:gd name="adj1" fmla="val 1352"/>
            </a:avLst>
          </a:prstGeom>
          <a:gradFill flip="none" rotWithShape="1">
            <a:gsLst>
              <a:gs pos="0">
                <a:srgbClr val="20B5C7"/>
              </a:gs>
              <a:gs pos="51000">
                <a:srgbClr val="ABC0E4"/>
              </a:gs>
              <a:gs pos="10000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C65EB0E7-B6C9-4525-B3F5-A0BC4DFEAA49}"/>
              </a:ext>
            </a:extLst>
          </p:cNvPr>
          <p:cNvSpPr/>
          <p:nvPr/>
        </p:nvSpPr>
        <p:spPr>
          <a:xfrm>
            <a:off x="4904534" y="3525667"/>
            <a:ext cx="6635774" cy="2671878"/>
          </a:xfrm>
          <a:prstGeom prst="frame">
            <a:avLst>
              <a:gd name="adj1" fmla="val 1352"/>
            </a:avLst>
          </a:prstGeom>
          <a:gradFill flip="none" rotWithShape="1">
            <a:gsLst>
              <a:gs pos="0">
                <a:srgbClr val="20B5C7"/>
              </a:gs>
              <a:gs pos="51000">
                <a:srgbClr val="ABC0E4"/>
              </a:gs>
              <a:gs pos="100000">
                <a:srgbClr val="0039B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32C05C-D311-4A71-9E7D-44367695E56B}"/>
              </a:ext>
            </a:extLst>
          </p:cNvPr>
          <p:cNvGrpSpPr/>
          <p:nvPr/>
        </p:nvGrpSpPr>
        <p:grpSpPr>
          <a:xfrm>
            <a:off x="9283681" y="939912"/>
            <a:ext cx="2129742" cy="2525380"/>
            <a:chOff x="9283681" y="939912"/>
            <a:chExt cx="2129742" cy="2525380"/>
          </a:xfrm>
        </p:grpSpPr>
        <p:sp>
          <p:nvSpPr>
            <p:cNvPr id="18" name="육각형 17">
              <a:extLst>
                <a:ext uri="{FF2B5EF4-FFF2-40B4-BE49-F238E27FC236}">
                  <a16:creationId xmlns:a16="http://schemas.microsoft.com/office/drawing/2014/main" id="{D7F626F4-A947-47CF-ABF4-A8ED909E8569}"/>
                </a:ext>
              </a:extLst>
            </p:cNvPr>
            <p:cNvSpPr/>
            <p:nvPr/>
          </p:nvSpPr>
          <p:spPr>
            <a:xfrm>
              <a:off x="9283681" y="939912"/>
              <a:ext cx="2129742" cy="1835986"/>
            </a:xfrm>
            <a:prstGeom prst="hexagon">
              <a:avLst/>
            </a:prstGeom>
            <a:solidFill>
              <a:srgbClr val="20B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F161AA8B-C3A7-403A-A3F8-ADC967DC4211}"/>
                </a:ext>
              </a:extLst>
            </p:cNvPr>
            <p:cNvSpPr/>
            <p:nvPr/>
          </p:nvSpPr>
          <p:spPr>
            <a:xfrm>
              <a:off x="9436163" y="1071363"/>
              <a:ext cx="1824778" cy="157308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36E6334A-E809-4307-AED2-E71B7D8F3FC1}"/>
                </a:ext>
              </a:extLst>
            </p:cNvPr>
            <p:cNvSpPr/>
            <p:nvPr/>
          </p:nvSpPr>
          <p:spPr>
            <a:xfrm>
              <a:off x="10216030" y="2715523"/>
              <a:ext cx="265043" cy="749769"/>
            </a:xfrm>
            <a:prstGeom prst="downArrow">
              <a:avLst/>
            </a:prstGeom>
            <a:solidFill>
              <a:srgbClr val="20B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0E0C0F1-21C8-481F-9844-3D8DBA9E1E03}"/>
              </a:ext>
            </a:extLst>
          </p:cNvPr>
          <p:cNvGrpSpPr/>
          <p:nvPr/>
        </p:nvGrpSpPr>
        <p:grpSpPr>
          <a:xfrm>
            <a:off x="842530" y="3640844"/>
            <a:ext cx="2129742" cy="2525380"/>
            <a:chOff x="842530" y="3640844"/>
            <a:chExt cx="2129742" cy="2525380"/>
          </a:xfrm>
        </p:grpSpPr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id="{A90378D3-2CB3-44C0-93DB-F8D7315C37A2}"/>
                </a:ext>
              </a:extLst>
            </p:cNvPr>
            <p:cNvSpPr/>
            <p:nvPr/>
          </p:nvSpPr>
          <p:spPr>
            <a:xfrm rot="10800000">
              <a:off x="842530" y="4330238"/>
              <a:ext cx="2129742" cy="1835986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27D70006-DA26-45B5-AE7E-C7421B4EABE4}"/>
                </a:ext>
              </a:extLst>
            </p:cNvPr>
            <p:cNvSpPr/>
            <p:nvPr/>
          </p:nvSpPr>
          <p:spPr>
            <a:xfrm rot="10800000">
              <a:off x="995012" y="4461689"/>
              <a:ext cx="1824778" cy="157308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B4A7594E-BCBB-4917-BAA8-F98AAEA006E5}"/>
                </a:ext>
              </a:extLst>
            </p:cNvPr>
            <p:cNvSpPr/>
            <p:nvPr/>
          </p:nvSpPr>
          <p:spPr>
            <a:xfrm rot="10800000">
              <a:off x="1774880" y="3640844"/>
              <a:ext cx="265043" cy="74976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2FC35D-38CA-42BF-8E7F-A34073A4E956}"/>
              </a:ext>
            </a:extLst>
          </p:cNvPr>
          <p:cNvSpPr txBox="1"/>
          <p:nvPr/>
        </p:nvSpPr>
        <p:spPr>
          <a:xfrm>
            <a:off x="1137400" y="5061428"/>
            <a:ext cx="1619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</a:rPr>
              <a:t>도둑들 리뷰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225349-E26E-435A-8929-67048B6A4A43}"/>
              </a:ext>
            </a:extLst>
          </p:cNvPr>
          <p:cNvSpPr txBox="1"/>
          <p:nvPr/>
        </p:nvSpPr>
        <p:spPr>
          <a:xfrm>
            <a:off x="9568095" y="1657850"/>
            <a:ext cx="1619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0B5C7"/>
                </a:solidFill>
              </a:rPr>
              <a:t>아저씨 리뷰</a:t>
            </a:r>
          </a:p>
        </p:txBody>
      </p:sp>
    </p:spTree>
    <p:extLst>
      <p:ext uri="{BB962C8B-B14F-4D97-AF65-F5344CB8AC3E}">
        <p14:creationId xmlns:p14="http://schemas.microsoft.com/office/powerpoint/2010/main" val="33628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</TotalTime>
  <Words>308</Words>
  <Application>Microsoft Office PowerPoint</Application>
  <PresentationFormat>와이드스크린</PresentationFormat>
  <Paragraphs>78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굴림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한 동교</cp:lastModifiedBy>
  <cp:revision>184</cp:revision>
  <dcterms:created xsi:type="dcterms:W3CDTF">2018-06-13T11:24:55Z</dcterms:created>
  <dcterms:modified xsi:type="dcterms:W3CDTF">2019-07-31T11:35:10Z</dcterms:modified>
</cp:coreProperties>
</file>